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 id="278" r:id="rId14"/>
    <p:sldId id="279" r:id="rId15"/>
    <p:sldId id="280" r:id="rId16"/>
    <p:sldId id="281" r:id="rId17"/>
    <p:sldId id="268" r:id="rId18"/>
    <p:sldId id="269" r:id="rId19"/>
    <p:sldId id="270" r:id="rId20"/>
    <p:sldId id="271" r:id="rId21"/>
    <p:sldId id="272" r:id="rId22"/>
    <p:sldId id="273" r:id="rId23"/>
    <p:sldId id="274" r:id="rId24"/>
    <p:sldId id="275" r:id="rId25"/>
    <p:sldId id="276" r:id="rId26"/>
    <p:sldId id="277" r:id="rId27"/>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8" d="100"/>
          <a:sy n="88" d="100"/>
        </p:scale>
        <p:origin x="624"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41C68-0263-45E4-A755-7EFF28423FCB}" type="datetimeFigureOut">
              <a:rPr lang="uk-UA" smtClean="0"/>
              <a:t>17.04.2018</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98E18-488E-4107-9346-FDB39A103DB3}" type="slidenum">
              <a:rPr lang="uk-UA" smtClean="0"/>
              <a:t>‹#›</a:t>
            </a:fld>
            <a:endParaRPr lang="uk-UA"/>
          </a:p>
        </p:txBody>
      </p:sp>
    </p:spTree>
    <p:extLst>
      <p:ext uri="{BB962C8B-B14F-4D97-AF65-F5344CB8AC3E}">
        <p14:creationId xmlns:p14="http://schemas.microsoft.com/office/powerpoint/2010/main" val="4211460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https://www.youtube.com/watch?v=5LuHkG3fiFY</a:t>
            </a:r>
            <a:endParaRPr lang="uk-UA" dirty="0"/>
          </a:p>
        </p:txBody>
      </p:sp>
      <p:sp>
        <p:nvSpPr>
          <p:cNvPr id="4" name="Номер слайда 3"/>
          <p:cNvSpPr>
            <a:spLocks noGrp="1"/>
          </p:cNvSpPr>
          <p:nvPr>
            <p:ph type="sldNum" sz="quarter" idx="10"/>
          </p:nvPr>
        </p:nvSpPr>
        <p:spPr/>
        <p:txBody>
          <a:bodyPr/>
          <a:lstStyle/>
          <a:p>
            <a:fld id="{9EC98E18-488E-4107-9346-FDB39A103DB3}" type="slidenum">
              <a:rPr lang="uk-UA" smtClean="0"/>
              <a:t>17</a:t>
            </a:fld>
            <a:endParaRPr lang="uk-UA"/>
          </a:p>
        </p:txBody>
      </p:sp>
    </p:spTree>
    <p:extLst>
      <p:ext uri="{BB962C8B-B14F-4D97-AF65-F5344CB8AC3E}">
        <p14:creationId xmlns:p14="http://schemas.microsoft.com/office/powerpoint/2010/main" val="143683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dirty="0"/>
          </a:p>
        </p:txBody>
      </p:sp>
      <p:sp>
        <p:nvSpPr>
          <p:cNvPr id="4" name="Номер слайда 3"/>
          <p:cNvSpPr>
            <a:spLocks noGrp="1"/>
          </p:cNvSpPr>
          <p:nvPr>
            <p:ph type="sldNum" sz="quarter" idx="10"/>
          </p:nvPr>
        </p:nvSpPr>
        <p:spPr/>
        <p:txBody>
          <a:bodyPr/>
          <a:lstStyle/>
          <a:p>
            <a:fld id="{9EC98E18-488E-4107-9346-FDB39A103DB3}" type="slidenum">
              <a:rPr lang="uk-UA" smtClean="0"/>
              <a:t>23</a:t>
            </a:fld>
            <a:endParaRPr lang="uk-UA"/>
          </a:p>
        </p:txBody>
      </p:sp>
    </p:spTree>
    <p:extLst>
      <p:ext uri="{BB962C8B-B14F-4D97-AF65-F5344CB8AC3E}">
        <p14:creationId xmlns:p14="http://schemas.microsoft.com/office/powerpoint/2010/main" val="45973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uk-UA"/>
          </a:p>
        </p:txBody>
      </p:sp>
      <p:sp>
        <p:nvSpPr>
          <p:cNvPr id="4" name="Дата 3"/>
          <p:cNvSpPr>
            <a:spLocks noGrp="1"/>
          </p:cNvSpPr>
          <p:nvPr>
            <p:ph type="dt" sz="half" idx="10"/>
          </p:nvPr>
        </p:nvSpPr>
        <p:spPr/>
        <p:txBody>
          <a:bodyPr/>
          <a:lstStyle/>
          <a:p>
            <a:fld id="{78006F76-2E83-483B-B1E0-81E673DA7CD8}" type="datetimeFigureOut">
              <a:rPr lang="uk-UA" smtClean="0"/>
              <a:t>17.04.2018</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2627824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78006F76-2E83-483B-B1E0-81E673DA7CD8}" type="datetimeFigureOut">
              <a:rPr lang="uk-UA" smtClean="0"/>
              <a:t>17.04.2018</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272718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78006F76-2E83-483B-B1E0-81E673DA7CD8}" type="datetimeFigureOut">
              <a:rPr lang="uk-UA" smtClean="0"/>
              <a:t>17.04.2018</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278422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78006F76-2E83-483B-B1E0-81E673DA7CD8}" type="datetimeFigureOut">
              <a:rPr lang="uk-UA" smtClean="0"/>
              <a:t>17.04.2018</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388564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78006F76-2E83-483B-B1E0-81E673DA7CD8}" type="datetimeFigureOut">
              <a:rPr lang="uk-UA" smtClean="0"/>
              <a:t>17.04.2018</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416411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Дата 4"/>
          <p:cNvSpPr>
            <a:spLocks noGrp="1"/>
          </p:cNvSpPr>
          <p:nvPr>
            <p:ph type="dt" sz="half" idx="10"/>
          </p:nvPr>
        </p:nvSpPr>
        <p:spPr/>
        <p:txBody>
          <a:bodyPr/>
          <a:lstStyle/>
          <a:p>
            <a:fld id="{78006F76-2E83-483B-B1E0-81E673DA7CD8}" type="datetimeFigureOut">
              <a:rPr lang="uk-UA" smtClean="0"/>
              <a:t>17.04.2018</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287657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7" name="Дата 6"/>
          <p:cNvSpPr>
            <a:spLocks noGrp="1"/>
          </p:cNvSpPr>
          <p:nvPr>
            <p:ph type="dt" sz="half" idx="10"/>
          </p:nvPr>
        </p:nvSpPr>
        <p:spPr/>
        <p:txBody>
          <a:bodyPr/>
          <a:lstStyle/>
          <a:p>
            <a:fld id="{78006F76-2E83-483B-B1E0-81E673DA7CD8}" type="datetimeFigureOut">
              <a:rPr lang="uk-UA" smtClean="0"/>
              <a:t>17.04.2018</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337225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Дата 2"/>
          <p:cNvSpPr>
            <a:spLocks noGrp="1"/>
          </p:cNvSpPr>
          <p:nvPr>
            <p:ph type="dt" sz="half" idx="10"/>
          </p:nvPr>
        </p:nvSpPr>
        <p:spPr/>
        <p:txBody>
          <a:bodyPr/>
          <a:lstStyle/>
          <a:p>
            <a:fld id="{78006F76-2E83-483B-B1E0-81E673DA7CD8}" type="datetimeFigureOut">
              <a:rPr lang="uk-UA" smtClean="0"/>
              <a:t>17.04.2018</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3620258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y single template">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8006F76-2E83-483B-B1E0-81E673DA7CD8}" type="datetimeFigureOut">
              <a:rPr lang="uk-UA" smtClean="0"/>
              <a:t>17.04.2018</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8827DD27-69B7-4DF0-BC44-961A9FC726AF}" type="slidenum">
              <a:rPr lang="uk-UA" smtClean="0"/>
              <a:t>‹#›</a:t>
            </a:fld>
            <a:endParaRPr lang="uk-UA"/>
          </a:p>
        </p:txBody>
      </p:sp>
      <p:sp>
        <p:nvSpPr>
          <p:cNvPr id="6" name="Текст 5"/>
          <p:cNvSpPr>
            <a:spLocks noGrp="1"/>
          </p:cNvSpPr>
          <p:nvPr>
            <p:ph type="body" sz="quarter" idx="13"/>
          </p:nvPr>
        </p:nvSpPr>
        <p:spPr>
          <a:xfrm>
            <a:off x="322119" y="260495"/>
            <a:ext cx="6837218" cy="1370878"/>
          </a:xfrm>
          <a:noFill/>
        </p:spPr>
        <p:txBody>
          <a:bodyPr/>
          <a:lstStyle>
            <a:lvl1pPr>
              <a:defRPr sz="2000" baseline="0"/>
            </a:lvl1pPr>
            <a:lvl2pPr>
              <a:defRPr sz="1800" baseline="0"/>
            </a:lvl2pPr>
            <a:lvl3pPr>
              <a:defRPr sz="1500" baseline="0"/>
            </a:lvl3pPr>
            <a:lvl4pPr>
              <a:defRPr sz="1200"/>
            </a:lvl4pPr>
            <a:lvl5pPr>
              <a:defRPr sz="1100" baseline="0"/>
            </a:lvl5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uk-UA" dirty="0"/>
          </a:p>
        </p:txBody>
      </p:sp>
    </p:spTree>
    <p:extLst>
      <p:ext uri="{BB962C8B-B14F-4D97-AF65-F5344CB8AC3E}">
        <p14:creationId xmlns:p14="http://schemas.microsoft.com/office/powerpoint/2010/main" val="10832153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78006F76-2E83-483B-B1E0-81E673DA7CD8}" type="datetimeFigureOut">
              <a:rPr lang="uk-UA" smtClean="0"/>
              <a:t>17.04.2018</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2701056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78006F76-2E83-483B-B1E0-81E673DA7CD8}" type="datetimeFigureOut">
              <a:rPr lang="uk-UA" smtClean="0"/>
              <a:t>17.04.2018</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8827DD27-69B7-4DF0-BC44-961A9FC726AF}" type="slidenum">
              <a:rPr lang="uk-UA" smtClean="0"/>
              <a:t>‹#›</a:t>
            </a:fld>
            <a:endParaRPr lang="uk-UA"/>
          </a:p>
        </p:txBody>
      </p:sp>
    </p:spTree>
    <p:extLst>
      <p:ext uri="{BB962C8B-B14F-4D97-AF65-F5344CB8AC3E}">
        <p14:creationId xmlns:p14="http://schemas.microsoft.com/office/powerpoint/2010/main" val="250419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alpha val="51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uk-UA" dirty="0"/>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006F76-2E83-483B-B1E0-81E673DA7CD8}" type="datetimeFigureOut">
              <a:rPr lang="uk-UA" smtClean="0"/>
              <a:t>17.04.2018</a:t>
            </a:fld>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7DD27-69B7-4DF0-BC44-961A9FC726AF}" type="slidenum">
              <a:rPr lang="uk-UA" smtClean="0"/>
              <a:t>‹#›</a:t>
            </a:fld>
            <a:endParaRPr lang="uk-UA"/>
          </a:p>
        </p:txBody>
      </p:sp>
    </p:spTree>
    <p:extLst>
      <p:ext uri="{BB962C8B-B14F-4D97-AF65-F5344CB8AC3E}">
        <p14:creationId xmlns:p14="http://schemas.microsoft.com/office/powerpoint/2010/main" val="11333619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hyperlink" Target="https://uk.wikipedia.org/w/index.php?title=HandyCache&amp;action=edit&amp;redlink=1" TargetMode="External"/><Relationship Id="rId13" Type="http://schemas.openxmlformats.org/officeDocument/2006/relationships/hyperlink" Target="https://uk.wikipedia.org/w/index.php?title=Traffic_Inspector&amp;action=edit&amp;redlink=1" TargetMode="External"/><Relationship Id="rId1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hyperlink" Target="https://uk.wikipedia.org/w/index.php?title=CoolProxy&amp;action=edit&amp;redlink=1" TargetMode="External"/><Relationship Id="rId12" Type="http://schemas.openxmlformats.org/officeDocument/2006/relationships/hyperlink" Target="https://uk.wikipedia.org/wiki/Squid" TargetMode="External"/><Relationship Id="rId17" Type="http://schemas.openxmlformats.org/officeDocument/2006/relationships/image" Target="../media/image51.png"/><Relationship Id="rId2" Type="http://schemas.openxmlformats.org/officeDocument/2006/relationships/image" Target="../media/image49.png"/><Relationship Id="rId16" Type="http://schemas.openxmlformats.org/officeDocument/2006/relationships/hyperlink" Target="https://uk.wikipedia.org/wiki/TOR" TargetMode="External"/><Relationship Id="rId1" Type="http://schemas.openxmlformats.org/officeDocument/2006/relationships/slideLayout" Target="../slideLayouts/slideLayout7.xml"/><Relationship Id="rId6" Type="http://schemas.openxmlformats.org/officeDocument/2006/relationships/hyperlink" Target="https://uk.wikipedia.org/wiki/3proxy" TargetMode="External"/><Relationship Id="rId11" Type="http://schemas.openxmlformats.org/officeDocument/2006/relationships/hyperlink" Target="https://uk.wikipedia.org/wiki/Nginx" TargetMode="External"/><Relationship Id="rId5" Type="http://schemas.openxmlformats.org/officeDocument/2006/relationships/hyperlink" Target="https://uk.wikipedia.org/w/index.php?title=%D0%9F%D1%80%D0%BE%D0%BA%D1%81%D1%96-%D1%81%D0%B5%D1%80%D0%B2%D0%B5%D1%80&amp;action=edit&amp;section=4" TargetMode="External"/><Relationship Id="rId15" Type="http://schemas.openxmlformats.org/officeDocument/2006/relationships/hyperlink" Target="https://uk.wikipedia.org/w/index.php?title=%D0%86%D0%BD%D1%82%D0%B5%D1%80%D0%BD%D0%B5%D1%82_%D0%9A%D0%BE%D0%BD%D1%82%D1%80%D0%BE%D0%BB%D1%8C_%D0%A1%D0%B5%D1%80%D0%B2%D0%B5%D1%80&amp;action=edit&amp;redlink=1" TargetMode="External"/><Relationship Id="rId10" Type="http://schemas.openxmlformats.org/officeDocument/2006/relationships/hyperlink" Target="https://uk.wikipedia.org/w/index.php?title=Microsoft_ISA_Server&amp;action=edit&amp;redlink=1" TargetMode="External"/><Relationship Id="rId4" Type="http://schemas.openxmlformats.org/officeDocument/2006/relationships/hyperlink" Target="https://uk.wikipedia.org/w/index.php?title=%D0%9F%D1%80%D0%BE%D0%BA%D1%81%D1%96-%D1%81%D0%B5%D1%80%D0%B2%D0%B5%D1%80&amp;veaction=edit&amp;section=4" TargetMode="External"/><Relationship Id="rId9" Type="http://schemas.openxmlformats.org/officeDocument/2006/relationships/hyperlink" Target="https://uk.wikipedia.org/w/index.php?title=Kerio_Control&amp;action=edit&amp;redlink=1" TargetMode="External"/><Relationship Id="rId14" Type="http://schemas.openxmlformats.org/officeDocument/2006/relationships/hyperlink" Target="https://uk.wikipedia.org/w/index.php?title=UserGate&amp;action=edit&amp;redlink=1"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hyperlink" Target="https://forums.docker.com/t/docker-swarm-join-with-virtualbox-connection-error-13-bad-certificate/31392/2" TargetMode="Externa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2.xml.rels><?xml version="1.0" encoding="UTF-8" standalone="yes"?>
<Relationships xmlns="http://schemas.openxmlformats.org/package/2006/relationships"><Relationship Id="rId3" Type="http://schemas.openxmlformats.org/officeDocument/2006/relationships/hyperlink" Target="https://kitematic.com/docs/using-docker-cli/"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2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hyperlink" Target="https://docs.docker.com/compose/install/" TargetMode="Externa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hyperlink" Target="https://docs.docker.com/install/" TargetMode="Externa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53891" y="213756"/>
            <a:ext cx="1226426" cy="523220"/>
          </a:xfrm>
          <a:prstGeom prst="rect">
            <a:avLst/>
          </a:prstGeom>
          <a:noFill/>
        </p:spPr>
        <p:txBody>
          <a:bodyPr wrap="none" rtlCol="0">
            <a:spAutoFit/>
          </a:bodyPr>
          <a:lstStyle/>
          <a:p>
            <a:r>
              <a:rPr lang="en-US" sz="2800" b="1" dirty="0" smtClean="0"/>
              <a:t>Docker</a:t>
            </a:r>
            <a:endParaRPr lang="uk-UA" sz="2800" b="1" dirty="0"/>
          </a:p>
        </p:txBody>
      </p:sp>
      <p:sp>
        <p:nvSpPr>
          <p:cNvPr id="3" name="TextBox 2"/>
          <p:cNvSpPr txBox="1"/>
          <p:nvPr/>
        </p:nvSpPr>
        <p:spPr>
          <a:xfrm>
            <a:off x="593767" y="736976"/>
            <a:ext cx="3218212" cy="1754326"/>
          </a:xfrm>
          <a:prstGeom prst="rect">
            <a:avLst/>
          </a:prstGeom>
          <a:noFill/>
        </p:spPr>
        <p:txBody>
          <a:bodyPr wrap="square" rtlCol="0">
            <a:spAutoFit/>
          </a:bodyPr>
          <a:lstStyle/>
          <a:p>
            <a:r>
              <a:rPr lang="ru-RU" dirty="0" smtClean="0"/>
              <a:t>Комп </a:t>
            </a:r>
          </a:p>
          <a:p>
            <a:r>
              <a:rPr lang="ru-RU" dirty="0" err="1" smtClean="0"/>
              <a:t>Це</a:t>
            </a:r>
            <a:r>
              <a:rPr lang="ru-RU" dirty="0" smtClean="0"/>
              <a:t> я купив </a:t>
            </a:r>
            <a:r>
              <a:rPr lang="ru-RU" dirty="0" err="1" smtClean="0"/>
              <a:t>соб</a:t>
            </a:r>
            <a:r>
              <a:rPr lang="uk-UA" dirty="0" smtClean="0"/>
              <a:t>і, поставив на нього операційну систему, бібліотеки, запустив базу даних і сервер, розгорнув </a:t>
            </a:r>
            <a:r>
              <a:rPr lang="uk-UA" dirty="0" err="1" smtClean="0"/>
              <a:t>приложеньку</a:t>
            </a:r>
            <a:endParaRPr lang="uk-UA" dirty="0"/>
          </a:p>
        </p:txBody>
      </p:sp>
      <p:pic>
        <p:nvPicPr>
          <p:cNvPr id="1026" name="Picture 2" descr="Результат пошуку зображень"/>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767" y="2408037"/>
            <a:ext cx="2263286" cy="1303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Результат пошуку зображень"/>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8674" y="2301158"/>
            <a:ext cx="2263286" cy="13038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31378" y="972341"/>
            <a:ext cx="4001984" cy="1200329"/>
          </a:xfrm>
          <a:prstGeom prst="rect">
            <a:avLst/>
          </a:prstGeom>
          <a:noFill/>
        </p:spPr>
        <p:txBody>
          <a:bodyPr wrap="square" rtlCol="0">
            <a:spAutoFit/>
          </a:bodyPr>
          <a:lstStyle/>
          <a:p>
            <a:r>
              <a:rPr lang="uk-UA" dirty="0" smtClean="0"/>
              <a:t>Одна операційна- декілька віртуальних машин зі своїми операційними, на кожному свої </a:t>
            </a:r>
            <a:r>
              <a:rPr lang="uk-UA" dirty="0" err="1" smtClean="0"/>
              <a:t>бібли</a:t>
            </a:r>
            <a:r>
              <a:rPr lang="uk-UA" dirty="0" smtClean="0"/>
              <a:t>, сервера і </a:t>
            </a:r>
            <a:r>
              <a:rPr lang="uk-UA" dirty="0" err="1" smtClean="0"/>
              <a:t>субд</a:t>
            </a:r>
            <a:r>
              <a:rPr lang="uk-UA" dirty="0" smtClean="0"/>
              <a:t>… (дешевший спосіб)</a:t>
            </a:r>
            <a:endParaRPr lang="uk-UA" dirty="0"/>
          </a:p>
        </p:txBody>
      </p:sp>
      <p:cxnSp>
        <p:nvCxnSpPr>
          <p:cNvPr id="7" name="Прямая со стрелкой 6"/>
          <p:cNvCxnSpPr/>
          <p:nvPr/>
        </p:nvCxnSpPr>
        <p:spPr>
          <a:xfrm>
            <a:off x="3479470" y="2861953"/>
            <a:ext cx="914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38847" y="2491302"/>
            <a:ext cx="941283" cy="369332"/>
          </a:xfrm>
          <a:prstGeom prst="rect">
            <a:avLst/>
          </a:prstGeom>
          <a:noFill/>
        </p:spPr>
        <p:txBody>
          <a:bodyPr wrap="none" rtlCol="0">
            <a:spAutoFit/>
          </a:bodyPr>
          <a:lstStyle/>
          <a:p>
            <a:r>
              <a:rPr lang="uk-UA" dirty="0" smtClean="0"/>
              <a:t>З часом</a:t>
            </a:r>
            <a:endParaRPr lang="uk-UA" dirty="0"/>
          </a:p>
        </p:txBody>
      </p:sp>
      <p:sp>
        <p:nvSpPr>
          <p:cNvPr id="9" name="TextBox 8"/>
          <p:cNvSpPr txBox="1"/>
          <p:nvPr/>
        </p:nvSpPr>
        <p:spPr>
          <a:xfrm>
            <a:off x="8775865" y="1203173"/>
            <a:ext cx="3021083" cy="369332"/>
          </a:xfrm>
          <a:prstGeom prst="rect">
            <a:avLst/>
          </a:prstGeom>
          <a:noFill/>
        </p:spPr>
        <p:txBody>
          <a:bodyPr wrap="none" rtlCol="0">
            <a:spAutoFit/>
          </a:bodyPr>
          <a:lstStyle/>
          <a:p>
            <a:r>
              <a:rPr lang="ru-RU" dirty="0" smtClean="0"/>
              <a:t>Кана</a:t>
            </a:r>
            <a:r>
              <a:rPr lang="uk-UA" dirty="0" err="1" smtClean="0"/>
              <a:t>ло</a:t>
            </a:r>
            <a:r>
              <a:rPr lang="uk-UA" dirty="0" smtClean="0"/>
              <a:t> для простих проектів</a:t>
            </a:r>
            <a:endParaRPr lang="uk-UA" dirty="0"/>
          </a:p>
        </p:txBody>
      </p:sp>
      <p:cxnSp>
        <p:nvCxnSpPr>
          <p:cNvPr id="11" name="Прямая со стрелкой 10"/>
          <p:cNvCxnSpPr/>
          <p:nvPr/>
        </p:nvCxnSpPr>
        <p:spPr>
          <a:xfrm flipH="1" flipV="1">
            <a:off x="8134597" y="1353787"/>
            <a:ext cx="498765" cy="4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2" descr="Результат пошуку зображень"/>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271" y="5070907"/>
            <a:ext cx="993581" cy="5724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Результат пошуку зображень"/>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3889" y="4328760"/>
            <a:ext cx="993581" cy="5724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Результат пошуку зображень"/>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8815" y="5065409"/>
            <a:ext cx="993581" cy="5724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Результат пошуку зображень"/>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5234" y="5802058"/>
            <a:ext cx="993581" cy="57240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Прямая соединительная линия 17"/>
          <p:cNvCxnSpPr>
            <a:stCxn id="15" idx="3"/>
          </p:cNvCxnSpPr>
          <p:nvPr/>
        </p:nvCxnSpPr>
        <p:spPr>
          <a:xfrm>
            <a:off x="2437470" y="4614961"/>
            <a:ext cx="317605" cy="449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a:stCxn id="15" idx="1"/>
            <a:endCxn id="13" idx="0"/>
          </p:cNvCxnSpPr>
          <p:nvPr/>
        </p:nvCxnSpPr>
        <p:spPr>
          <a:xfrm flipH="1">
            <a:off x="802062" y="4614961"/>
            <a:ext cx="641827" cy="45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a:stCxn id="16" idx="2"/>
            <a:endCxn id="17" idx="3"/>
          </p:cNvCxnSpPr>
          <p:nvPr/>
        </p:nvCxnSpPr>
        <p:spPr>
          <a:xfrm flipH="1">
            <a:off x="2398815" y="5637810"/>
            <a:ext cx="496791" cy="450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a:stCxn id="13" idx="2"/>
            <a:endCxn id="17" idx="1"/>
          </p:cNvCxnSpPr>
          <p:nvPr/>
        </p:nvCxnSpPr>
        <p:spPr>
          <a:xfrm>
            <a:off x="802062" y="5643308"/>
            <a:ext cx="603172" cy="44495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530951" y="3978771"/>
            <a:ext cx="819455" cy="369332"/>
          </a:xfrm>
          <a:prstGeom prst="rect">
            <a:avLst/>
          </a:prstGeom>
          <a:noFill/>
        </p:spPr>
        <p:txBody>
          <a:bodyPr wrap="none" rtlCol="0">
            <a:spAutoFit/>
          </a:bodyPr>
          <a:lstStyle/>
          <a:p>
            <a:r>
              <a:rPr lang="uk-UA" dirty="0" smtClean="0"/>
              <a:t>СУБД1</a:t>
            </a:r>
            <a:endParaRPr lang="uk-UA" dirty="0"/>
          </a:p>
        </p:txBody>
      </p:sp>
      <p:sp>
        <p:nvSpPr>
          <p:cNvPr id="27" name="Прямоугольник 26"/>
          <p:cNvSpPr/>
          <p:nvPr/>
        </p:nvSpPr>
        <p:spPr>
          <a:xfrm>
            <a:off x="305271" y="4716495"/>
            <a:ext cx="819455" cy="369332"/>
          </a:xfrm>
          <a:prstGeom prst="rect">
            <a:avLst/>
          </a:prstGeom>
        </p:spPr>
        <p:txBody>
          <a:bodyPr wrap="none">
            <a:spAutoFit/>
          </a:bodyPr>
          <a:lstStyle/>
          <a:p>
            <a:r>
              <a:rPr lang="uk-UA" dirty="0" smtClean="0"/>
              <a:t>СУБД2</a:t>
            </a:r>
            <a:endParaRPr lang="uk-UA" dirty="0"/>
          </a:p>
        </p:txBody>
      </p:sp>
      <p:sp>
        <p:nvSpPr>
          <p:cNvPr id="28" name="TextBox 27"/>
          <p:cNvSpPr txBox="1"/>
          <p:nvPr/>
        </p:nvSpPr>
        <p:spPr>
          <a:xfrm>
            <a:off x="2523506" y="4741440"/>
            <a:ext cx="1010213" cy="369332"/>
          </a:xfrm>
          <a:prstGeom prst="rect">
            <a:avLst/>
          </a:prstGeom>
          <a:noFill/>
        </p:spPr>
        <p:txBody>
          <a:bodyPr wrap="none" rtlCol="0">
            <a:spAutoFit/>
          </a:bodyPr>
          <a:lstStyle/>
          <a:p>
            <a:r>
              <a:rPr lang="uk-UA" dirty="0" smtClean="0"/>
              <a:t>Сервер1</a:t>
            </a:r>
            <a:endParaRPr lang="uk-UA" dirty="0"/>
          </a:p>
        </p:txBody>
      </p:sp>
      <p:sp>
        <p:nvSpPr>
          <p:cNvPr id="30" name="TextBox 29"/>
          <p:cNvSpPr txBox="1"/>
          <p:nvPr/>
        </p:nvSpPr>
        <p:spPr>
          <a:xfrm>
            <a:off x="1396917" y="5493702"/>
            <a:ext cx="1010213" cy="369332"/>
          </a:xfrm>
          <a:prstGeom prst="rect">
            <a:avLst/>
          </a:prstGeom>
          <a:noFill/>
        </p:spPr>
        <p:txBody>
          <a:bodyPr wrap="none" rtlCol="0">
            <a:spAutoFit/>
          </a:bodyPr>
          <a:lstStyle/>
          <a:p>
            <a:r>
              <a:rPr lang="uk-UA" dirty="0" smtClean="0"/>
              <a:t>Сервер2</a:t>
            </a:r>
            <a:endParaRPr lang="uk-UA" dirty="0"/>
          </a:p>
        </p:txBody>
      </p:sp>
      <p:sp>
        <p:nvSpPr>
          <p:cNvPr id="29" name="TextBox 28"/>
          <p:cNvSpPr txBox="1"/>
          <p:nvPr/>
        </p:nvSpPr>
        <p:spPr>
          <a:xfrm>
            <a:off x="4175810" y="4614960"/>
            <a:ext cx="2545623" cy="1200329"/>
          </a:xfrm>
          <a:prstGeom prst="rect">
            <a:avLst/>
          </a:prstGeom>
          <a:noFill/>
        </p:spPr>
        <p:txBody>
          <a:bodyPr wrap="square" rtlCol="0">
            <a:spAutoFit/>
          </a:bodyPr>
          <a:lstStyle/>
          <a:p>
            <a:r>
              <a:rPr lang="uk-UA" dirty="0" smtClean="0"/>
              <a:t>Одне </a:t>
            </a:r>
            <a:r>
              <a:rPr lang="uk-UA" dirty="0" err="1" smtClean="0"/>
              <a:t>приложение</a:t>
            </a:r>
            <a:r>
              <a:rPr lang="uk-UA" dirty="0" smtClean="0"/>
              <a:t> розгорнуте на тому всьому(складний проект)</a:t>
            </a:r>
            <a:endParaRPr lang="uk-UA" dirty="0"/>
          </a:p>
        </p:txBody>
      </p:sp>
      <p:cxnSp>
        <p:nvCxnSpPr>
          <p:cNvPr id="32" name="Прямая со стрелкой 31"/>
          <p:cNvCxnSpPr>
            <a:stCxn id="29" idx="1"/>
          </p:cNvCxnSpPr>
          <p:nvPr/>
        </p:nvCxnSpPr>
        <p:spPr>
          <a:xfrm flipH="1">
            <a:off x="3748656" y="5215125"/>
            <a:ext cx="427154"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07226" y="4510607"/>
            <a:ext cx="1752547" cy="1477328"/>
          </a:xfrm>
          <a:prstGeom prst="rect">
            <a:avLst/>
          </a:prstGeom>
          <a:noFill/>
        </p:spPr>
        <p:txBody>
          <a:bodyPr wrap="square" rtlCol="0">
            <a:spAutoFit/>
          </a:bodyPr>
          <a:lstStyle/>
          <a:p>
            <a:r>
              <a:rPr lang="uk-UA" dirty="0" smtClean="0"/>
              <a:t>Хочу оновити програмку? треба оновляти на кожному сервері </a:t>
            </a:r>
            <a:r>
              <a:rPr lang="uk-UA" b="1" dirty="0" smtClean="0"/>
              <a:t>окремо</a:t>
            </a:r>
            <a:endParaRPr lang="uk-UA" b="1" dirty="0"/>
          </a:p>
        </p:txBody>
      </p:sp>
      <p:cxnSp>
        <p:nvCxnSpPr>
          <p:cNvPr id="36" name="Прямая со стрелкой 35"/>
          <p:cNvCxnSpPr>
            <a:stCxn id="34" idx="1"/>
          </p:cNvCxnSpPr>
          <p:nvPr/>
        </p:nvCxnSpPr>
        <p:spPr>
          <a:xfrm flipH="1" flipV="1">
            <a:off x="6282046" y="5110772"/>
            <a:ext cx="425180"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Прямоугольник 36"/>
          <p:cNvSpPr/>
          <p:nvPr/>
        </p:nvSpPr>
        <p:spPr>
          <a:xfrm>
            <a:off x="9407844" y="2932423"/>
            <a:ext cx="1744067" cy="369332"/>
          </a:xfrm>
          <a:prstGeom prst="rect">
            <a:avLst/>
          </a:prstGeom>
        </p:spPr>
        <p:txBody>
          <a:bodyPr wrap="none">
            <a:spAutoFit/>
          </a:bodyPr>
          <a:lstStyle/>
          <a:p>
            <a:r>
              <a:rPr lang="en-US" b="0" i="0" dirty="0" smtClean="0">
                <a:solidFill>
                  <a:srgbClr val="3E4349"/>
                </a:solidFill>
                <a:effectLst/>
                <a:latin typeface="Garamond" panose="02020404030301010803" pitchFamily="18" charset="0"/>
              </a:rPr>
              <a:t>Parallel execution</a:t>
            </a:r>
            <a:endParaRPr lang="en-US" b="0" i="0" dirty="0">
              <a:solidFill>
                <a:srgbClr val="3E4349"/>
              </a:solidFill>
              <a:effectLst/>
              <a:latin typeface="Garamond" panose="02020404030301010803" pitchFamily="18" charset="0"/>
            </a:endParaRPr>
          </a:p>
        </p:txBody>
      </p:sp>
      <p:pic>
        <p:nvPicPr>
          <p:cNvPr id="38" name="Рисунок 37"/>
          <p:cNvPicPr>
            <a:picLocks noChangeAspect="1"/>
          </p:cNvPicPr>
          <p:nvPr/>
        </p:nvPicPr>
        <p:blipFill>
          <a:blip r:embed="rId4"/>
          <a:stretch>
            <a:fillRect/>
          </a:stretch>
        </p:blipFill>
        <p:spPr>
          <a:xfrm>
            <a:off x="8769336" y="3327574"/>
            <a:ext cx="3000375" cy="1533525"/>
          </a:xfrm>
          <a:prstGeom prst="rect">
            <a:avLst/>
          </a:prstGeom>
        </p:spPr>
      </p:pic>
      <p:pic>
        <p:nvPicPr>
          <p:cNvPr id="39" name="Рисунок 38"/>
          <p:cNvPicPr>
            <a:picLocks noChangeAspect="1"/>
          </p:cNvPicPr>
          <p:nvPr/>
        </p:nvPicPr>
        <p:blipFill>
          <a:blip r:embed="rId5"/>
          <a:stretch>
            <a:fillRect/>
          </a:stretch>
        </p:blipFill>
        <p:spPr>
          <a:xfrm>
            <a:off x="8459773" y="4903051"/>
            <a:ext cx="3619500" cy="771525"/>
          </a:xfrm>
          <a:prstGeom prst="rect">
            <a:avLst/>
          </a:prstGeom>
        </p:spPr>
      </p:pic>
      <p:pic>
        <p:nvPicPr>
          <p:cNvPr id="41" name="Рисунок 40"/>
          <p:cNvPicPr>
            <a:picLocks noChangeAspect="1"/>
          </p:cNvPicPr>
          <p:nvPr/>
        </p:nvPicPr>
        <p:blipFill>
          <a:blip r:embed="rId6"/>
          <a:stretch>
            <a:fillRect/>
          </a:stretch>
        </p:blipFill>
        <p:spPr>
          <a:xfrm>
            <a:off x="9861866" y="5794121"/>
            <a:ext cx="1042742" cy="1063879"/>
          </a:xfrm>
          <a:prstGeom prst="rect">
            <a:avLst/>
          </a:prstGeom>
        </p:spPr>
      </p:pic>
      <p:sp>
        <p:nvSpPr>
          <p:cNvPr id="42" name="TextBox 41"/>
          <p:cNvSpPr txBox="1"/>
          <p:nvPr/>
        </p:nvSpPr>
        <p:spPr>
          <a:xfrm>
            <a:off x="8633362" y="5863034"/>
            <a:ext cx="1177695" cy="369332"/>
          </a:xfrm>
          <a:prstGeom prst="rect">
            <a:avLst/>
          </a:prstGeom>
          <a:noFill/>
        </p:spPr>
        <p:txBody>
          <a:bodyPr wrap="none" rtlCol="0">
            <a:spAutoFit/>
          </a:bodyPr>
          <a:lstStyle/>
          <a:p>
            <a:r>
              <a:rPr lang="uk-UA" dirty="0" smtClean="0"/>
              <a:t>Результат:</a:t>
            </a:r>
            <a:endParaRPr lang="uk-UA" dirty="0"/>
          </a:p>
        </p:txBody>
      </p:sp>
      <p:sp>
        <p:nvSpPr>
          <p:cNvPr id="43" name="TextBox 42"/>
          <p:cNvSpPr txBox="1"/>
          <p:nvPr/>
        </p:nvSpPr>
        <p:spPr>
          <a:xfrm>
            <a:off x="2647211" y="6139258"/>
            <a:ext cx="5986151" cy="646331"/>
          </a:xfrm>
          <a:prstGeom prst="rect">
            <a:avLst/>
          </a:prstGeom>
          <a:noFill/>
        </p:spPr>
        <p:txBody>
          <a:bodyPr wrap="square" rtlCol="0">
            <a:spAutoFit/>
          </a:bodyPr>
          <a:lstStyle/>
          <a:p>
            <a:r>
              <a:rPr lang="uk-UA" dirty="0" smtClean="0"/>
              <a:t>Придумали паралельне оновлення(недоліки: можливі помилки при </a:t>
            </a:r>
            <a:r>
              <a:rPr lang="uk-UA" dirty="0" err="1" smtClean="0"/>
              <a:t>отладці</a:t>
            </a:r>
            <a:r>
              <a:rPr lang="uk-UA" dirty="0" smtClean="0"/>
              <a:t>, коли </a:t>
            </a:r>
            <a:r>
              <a:rPr lang="uk-UA" dirty="0" err="1" smtClean="0"/>
              <a:t>скріпти</a:t>
            </a:r>
            <a:r>
              <a:rPr lang="uk-UA" dirty="0" smtClean="0"/>
              <a:t> написані неправильно)</a:t>
            </a:r>
            <a:endParaRPr lang="uk-UA" dirty="0"/>
          </a:p>
        </p:txBody>
      </p:sp>
      <p:cxnSp>
        <p:nvCxnSpPr>
          <p:cNvPr id="45" name="Прямая со стрелкой 44"/>
          <p:cNvCxnSpPr>
            <a:endCxn id="37" idx="1"/>
          </p:cNvCxnSpPr>
          <p:nvPr/>
        </p:nvCxnSpPr>
        <p:spPr>
          <a:xfrm flipV="1">
            <a:off x="5709424" y="3117089"/>
            <a:ext cx="3698420" cy="3115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Прямая со стрелкой 46"/>
          <p:cNvCxnSpPr/>
          <p:nvPr/>
        </p:nvCxnSpPr>
        <p:spPr>
          <a:xfrm flipV="1">
            <a:off x="8363415" y="5493702"/>
            <a:ext cx="405921" cy="300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902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26742" y="85636"/>
            <a:ext cx="6096000" cy="1292662"/>
          </a:xfrm>
          <a:prstGeom prst="rect">
            <a:avLst/>
          </a:prstGeom>
        </p:spPr>
        <p:txBody>
          <a:bodyPr>
            <a:spAutoFit/>
          </a:bodyPr>
          <a:lstStyle/>
          <a:p>
            <a:r>
              <a:rPr lang="en-US" sz="2400" b="1" dirty="0">
                <a:solidFill>
                  <a:srgbClr val="33444C"/>
                </a:solidFill>
                <a:latin typeface="Geomanist Book"/>
              </a:rPr>
              <a:t>Docker concepts</a:t>
            </a:r>
          </a:p>
          <a:p>
            <a:r>
              <a:rPr lang="en-US" dirty="0">
                <a:solidFill>
                  <a:srgbClr val="33444C"/>
                </a:solidFill>
                <a:latin typeface="Open Sans"/>
              </a:rPr>
              <a:t>Docker is a platform for developers and </a:t>
            </a:r>
            <a:r>
              <a:rPr lang="en-US" dirty="0" err="1">
                <a:solidFill>
                  <a:srgbClr val="33444C"/>
                </a:solidFill>
                <a:latin typeface="Open Sans"/>
              </a:rPr>
              <a:t>sysadmins</a:t>
            </a:r>
            <a:r>
              <a:rPr lang="en-US" dirty="0">
                <a:solidFill>
                  <a:srgbClr val="33444C"/>
                </a:solidFill>
                <a:latin typeface="Open Sans"/>
              </a:rPr>
              <a:t> to </a:t>
            </a:r>
            <a:r>
              <a:rPr lang="en-US" b="1" dirty="0">
                <a:solidFill>
                  <a:srgbClr val="33444C"/>
                </a:solidFill>
                <a:latin typeface="Open Sans"/>
              </a:rPr>
              <a:t>develop, </a:t>
            </a:r>
            <a:r>
              <a:rPr lang="en-US" b="1" dirty="0" smtClean="0">
                <a:solidFill>
                  <a:srgbClr val="33444C"/>
                </a:solidFill>
                <a:latin typeface="Open Sans"/>
              </a:rPr>
              <a:t>deploy(</a:t>
            </a:r>
            <a:r>
              <a:rPr lang="uk-UA" b="1" dirty="0" smtClean="0">
                <a:solidFill>
                  <a:srgbClr val="33444C"/>
                </a:solidFill>
                <a:latin typeface="Open Sans"/>
              </a:rPr>
              <a:t>розгортати</a:t>
            </a:r>
            <a:r>
              <a:rPr lang="en-US" b="1" dirty="0" smtClean="0">
                <a:solidFill>
                  <a:srgbClr val="33444C"/>
                </a:solidFill>
                <a:latin typeface="Open Sans"/>
              </a:rPr>
              <a:t>), </a:t>
            </a:r>
            <a:r>
              <a:rPr lang="en-US" b="1" dirty="0">
                <a:solidFill>
                  <a:srgbClr val="33444C"/>
                </a:solidFill>
                <a:latin typeface="Open Sans"/>
              </a:rPr>
              <a:t>and run</a:t>
            </a:r>
            <a:r>
              <a:rPr lang="en-US" dirty="0">
                <a:solidFill>
                  <a:srgbClr val="33444C"/>
                </a:solidFill>
                <a:latin typeface="Open Sans"/>
              </a:rPr>
              <a:t> applications with containers. </a:t>
            </a:r>
            <a:endParaRPr lang="en-US" b="0" i="0" dirty="0">
              <a:solidFill>
                <a:srgbClr val="33444C"/>
              </a:solidFill>
              <a:effectLst/>
              <a:latin typeface="Open Sans"/>
            </a:endParaRPr>
          </a:p>
        </p:txBody>
      </p:sp>
      <p:sp>
        <p:nvSpPr>
          <p:cNvPr id="3" name="Прямоугольник 2"/>
          <p:cNvSpPr/>
          <p:nvPr/>
        </p:nvSpPr>
        <p:spPr>
          <a:xfrm>
            <a:off x="226742" y="1505404"/>
            <a:ext cx="6096000" cy="2308324"/>
          </a:xfrm>
          <a:prstGeom prst="rect">
            <a:avLst/>
          </a:prstGeom>
        </p:spPr>
        <p:txBody>
          <a:bodyPr>
            <a:spAutoFit/>
          </a:bodyPr>
          <a:lstStyle/>
          <a:p>
            <a:r>
              <a:rPr lang="en-US" dirty="0">
                <a:solidFill>
                  <a:srgbClr val="33444C"/>
                </a:solidFill>
                <a:latin typeface="Open Sans"/>
              </a:rPr>
              <a:t>A container is launched by running an image. An </a:t>
            </a:r>
            <a:r>
              <a:rPr lang="en-US" b="1" dirty="0">
                <a:solidFill>
                  <a:srgbClr val="33444C"/>
                </a:solidFill>
                <a:latin typeface="Open Sans"/>
              </a:rPr>
              <a:t>image</a:t>
            </a:r>
            <a:r>
              <a:rPr lang="en-US" dirty="0">
                <a:solidFill>
                  <a:srgbClr val="33444C"/>
                </a:solidFill>
                <a:latin typeface="Open Sans"/>
              </a:rPr>
              <a:t> is an executable package that includes everything needed to run an </a:t>
            </a:r>
            <a:r>
              <a:rPr lang="en-US" dirty="0" err="1">
                <a:solidFill>
                  <a:srgbClr val="33444C"/>
                </a:solidFill>
                <a:latin typeface="Open Sans"/>
              </a:rPr>
              <a:t>appplication</a:t>
            </a:r>
            <a:r>
              <a:rPr lang="en-US" dirty="0">
                <a:solidFill>
                  <a:srgbClr val="33444C"/>
                </a:solidFill>
                <a:latin typeface="Open Sans"/>
              </a:rPr>
              <a:t>–the code, a runtime, libraries, environment variables, and configuration files.</a:t>
            </a:r>
          </a:p>
          <a:p>
            <a:r>
              <a:rPr lang="en-US" dirty="0">
                <a:solidFill>
                  <a:srgbClr val="33444C"/>
                </a:solidFill>
                <a:latin typeface="Open Sans"/>
              </a:rPr>
              <a:t>A </a:t>
            </a:r>
            <a:r>
              <a:rPr lang="en-US" b="1" dirty="0">
                <a:solidFill>
                  <a:srgbClr val="33444C"/>
                </a:solidFill>
                <a:latin typeface="Open Sans"/>
              </a:rPr>
              <a:t>container</a:t>
            </a:r>
            <a:r>
              <a:rPr lang="en-US" dirty="0">
                <a:solidFill>
                  <a:srgbClr val="33444C"/>
                </a:solidFill>
                <a:latin typeface="Open Sans"/>
              </a:rPr>
              <a:t> is a runtime instance of an image–what the image becomes in memory when executed (that is, an image with state, or a user process). You can see a list of your running containers with the command</a:t>
            </a:r>
            <a:endParaRPr lang="en-US" b="0" i="0" dirty="0">
              <a:solidFill>
                <a:srgbClr val="33444C"/>
              </a:solidFill>
              <a:effectLst/>
              <a:latin typeface="Open Sans"/>
            </a:endParaRPr>
          </a:p>
        </p:txBody>
      </p:sp>
      <p:sp>
        <p:nvSpPr>
          <p:cNvPr id="4" name="TextBox 3"/>
          <p:cNvSpPr txBox="1"/>
          <p:nvPr/>
        </p:nvSpPr>
        <p:spPr>
          <a:xfrm>
            <a:off x="226742" y="3802588"/>
            <a:ext cx="4052713" cy="369332"/>
          </a:xfrm>
          <a:prstGeom prst="rect">
            <a:avLst/>
          </a:prstGeom>
          <a:noFill/>
        </p:spPr>
        <p:txBody>
          <a:bodyPr wrap="none" rtlCol="0">
            <a:spAutoFit/>
          </a:bodyPr>
          <a:lstStyle/>
          <a:p>
            <a:r>
              <a:rPr lang="uk-UA" dirty="0" err="1" smtClean="0"/>
              <a:t>Короче</a:t>
            </a:r>
            <a:r>
              <a:rPr lang="uk-UA" dirty="0" smtClean="0"/>
              <a:t> контейнер це запущений образ</a:t>
            </a:r>
            <a:endParaRPr lang="uk-UA" dirty="0"/>
          </a:p>
        </p:txBody>
      </p:sp>
      <p:sp>
        <p:nvSpPr>
          <p:cNvPr id="5" name="TextBox 4"/>
          <p:cNvSpPr txBox="1"/>
          <p:nvPr/>
        </p:nvSpPr>
        <p:spPr>
          <a:xfrm>
            <a:off x="6467707" y="256478"/>
            <a:ext cx="5533793" cy="1477328"/>
          </a:xfrm>
          <a:prstGeom prst="rect">
            <a:avLst/>
          </a:prstGeom>
          <a:noFill/>
        </p:spPr>
        <p:txBody>
          <a:bodyPr wrap="square" rtlCol="0">
            <a:spAutoFit/>
          </a:bodyPr>
          <a:lstStyle/>
          <a:p>
            <a:r>
              <a:rPr lang="uk-UA" dirty="0" smtClean="0"/>
              <a:t>На відміну від віртуальної машини контейнер, це легенький процес, бо віртуальна машина це «повномасштабний гість операційної системи» вона має аж забагато всього, що в принципі не потрібно </a:t>
            </a:r>
            <a:r>
              <a:rPr lang="uk-UA" dirty="0" err="1" smtClean="0"/>
              <a:t>еплікейшену</a:t>
            </a:r>
            <a:endParaRPr lang="uk-UA" dirty="0"/>
          </a:p>
        </p:txBody>
      </p:sp>
    </p:spTree>
    <p:extLst>
      <p:ext uri="{BB962C8B-B14F-4D97-AF65-F5344CB8AC3E}">
        <p14:creationId xmlns:p14="http://schemas.microsoft.com/office/powerpoint/2010/main" val="2705253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29552" y="119062"/>
            <a:ext cx="2886075" cy="447675"/>
          </a:xfrm>
          <a:prstGeom prst="rect">
            <a:avLst/>
          </a:prstGeom>
        </p:spPr>
      </p:pic>
      <p:pic>
        <p:nvPicPr>
          <p:cNvPr id="3" name="Рисунок 2"/>
          <p:cNvPicPr>
            <a:picLocks noChangeAspect="1"/>
          </p:cNvPicPr>
          <p:nvPr/>
        </p:nvPicPr>
        <p:blipFill>
          <a:blip r:embed="rId3"/>
          <a:stretch>
            <a:fillRect/>
          </a:stretch>
        </p:blipFill>
        <p:spPr>
          <a:xfrm>
            <a:off x="229552" y="660128"/>
            <a:ext cx="1971675" cy="1724025"/>
          </a:xfrm>
          <a:prstGeom prst="rect">
            <a:avLst/>
          </a:prstGeom>
        </p:spPr>
      </p:pic>
      <p:pic>
        <p:nvPicPr>
          <p:cNvPr id="4" name="Рисунок 3"/>
          <p:cNvPicPr>
            <a:picLocks noChangeAspect="1"/>
          </p:cNvPicPr>
          <p:nvPr/>
        </p:nvPicPr>
        <p:blipFill>
          <a:blip r:embed="rId4"/>
          <a:stretch>
            <a:fillRect/>
          </a:stretch>
        </p:blipFill>
        <p:spPr>
          <a:xfrm>
            <a:off x="2392284" y="660128"/>
            <a:ext cx="5534025" cy="2066925"/>
          </a:xfrm>
          <a:prstGeom prst="rect">
            <a:avLst/>
          </a:prstGeom>
        </p:spPr>
      </p:pic>
      <p:pic>
        <p:nvPicPr>
          <p:cNvPr id="5" name="Рисунок 4"/>
          <p:cNvPicPr>
            <a:picLocks noChangeAspect="1"/>
          </p:cNvPicPr>
          <p:nvPr/>
        </p:nvPicPr>
        <p:blipFill>
          <a:blip r:embed="rId5"/>
          <a:stretch>
            <a:fillRect/>
          </a:stretch>
        </p:blipFill>
        <p:spPr>
          <a:xfrm>
            <a:off x="229552" y="2820444"/>
            <a:ext cx="7524750" cy="3000375"/>
          </a:xfrm>
          <a:prstGeom prst="rect">
            <a:avLst/>
          </a:prstGeom>
        </p:spPr>
      </p:pic>
      <p:pic>
        <p:nvPicPr>
          <p:cNvPr id="6" name="Рисунок 5"/>
          <p:cNvPicPr>
            <a:picLocks noChangeAspect="1"/>
          </p:cNvPicPr>
          <p:nvPr/>
        </p:nvPicPr>
        <p:blipFill>
          <a:blip r:embed="rId6"/>
          <a:stretch>
            <a:fillRect/>
          </a:stretch>
        </p:blipFill>
        <p:spPr>
          <a:xfrm>
            <a:off x="311653" y="5909447"/>
            <a:ext cx="6372225" cy="695325"/>
          </a:xfrm>
          <a:prstGeom prst="rect">
            <a:avLst/>
          </a:prstGeom>
        </p:spPr>
      </p:pic>
      <p:pic>
        <p:nvPicPr>
          <p:cNvPr id="7" name="Рисунок 6"/>
          <p:cNvPicPr>
            <a:picLocks noChangeAspect="1"/>
          </p:cNvPicPr>
          <p:nvPr/>
        </p:nvPicPr>
        <p:blipFill>
          <a:blip r:embed="rId7"/>
          <a:stretch>
            <a:fillRect/>
          </a:stretch>
        </p:blipFill>
        <p:spPr>
          <a:xfrm>
            <a:off x="7926309" y="119062"/>
            <a:ext cx="4257675" cy="3467100"/>
          </a:xfrm>
          <a:prstGeom prst="rect">
            <a:avLst/>
          </a:prstGeom>
        </p:spPr>
      </p:pic>
      <p:sp>
        <p:nvSpPr>
          <p:cNvPr id="8" name="TextBox 7"/>
          <p:cNvSpPr txBox="1"/>
          <p:nvPr/>
        </p:nvSpPr>
        <p:spPr>
          <a:xfrm>
            <a:off x="7926309" y="3791415"/>
            <a:ext cx="4257675" cy="923330"/>
          </a:xfrm>
          <a:prstGeom prst="rect">
            <a:avLst/>
          </a:prstGeom>
          <a:noFill/>
        </p:spPr>
        <p:txBody>
          <a:bodyPr wrap="square" rtlCol="0">
            <a:spAutoFit/>
          </a:bodyPr>
          <a:lstStyle/>
          <a:p>
            <a:r>
              <a:rPr lang="uk-UA" dirty="0" err="1" smtClean="0"/>
              <a:t>Короче</a:t>
            </a:r>
            <a:r>
              <a:rPr lang="uk-UA" dirty="0" smtClean="0"/>
              <a:t> ця штука настільки </a:t>
            </a:r>
            <a:r>
              <a:rPr lang="uk-UA" dirty="0" err="1" smtClean="0"/>
              <a:t>афігенна</a:t>
            </a:r>
            <a:r>
              <a:rPr lang="uk-UA" dirty="0" smtClean="0"/>
              <a:t>, шо коли я ввів це, воно не знайшло на </a:t>
            </a:r>
            <a:r>
              <a:rPr lang="uk-UA" dirty="0" err="1" smtClean="0"/>
              <a:t>компі</a:t>
            </a:r>
            <a:r>
              <a:rPr lang="uk-UA" dirty="0" smtClean="0"/>
              <a:t>, і скачало образ само</a:t>
            </a:r>
            <a:endParaRPr lang="uk-UA" dirty="0"/>
          </a:p>
        </p:txBody>
      </p:sp>
      <p:cxnSp>
        <p:nvCxnSpPr>
          <p:cNvPr id="10" name="Прямая со стрелкой 9"/>
          <p:cNvCxnSpPr/>
          <p:nvPr/>
        </p:nvCxnSpPr>
        <p:spPr>
          <a:xfrm flipH="1" flipV="1">
            <a:off x="4192859" y="903249"/>
            <a:ext cx="4984595" cy="3256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flipH="1" flipV="1">
            <a:off x="5820937" y="1260088"/>
            <a:ext cx="5754029" cy="289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flipH="1" flipV="1">
            <a:off x="3523785" y="1951463"/>
            <a:ext cx="5653669" cy="2453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a:off x="1248937" y="4427034"/>
            <a:ext cx="7928517" cy="1048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flipH="1">
            <a:off x="2201227" y="4404732"/>
            <a:ext cx="6976227" cy="195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a:off x="2308302" y="2988527"/>
            <a:ext cx="1215483" cy="223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a:off x="568712" y="6155473"/>
            <a:ext cx="1823572" cy="111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a:off x="2587083" y="903249"/>
            <a:ext cx="160577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143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6117" y="128830"/>
            <a:ext cx="5352585" cy="846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smtClean="0">
                <a:ln>
                  <a:noFill/>
                </a:ln>
                <a:solidFill>
                  <a:srgbClr val="33444C"/>
                </a:solidFill>
                <a:effectLst/>
                <a:latin typeface="Open Sans"/>
              </a:rPr>
              <a:t>With Docker, you can just grab a portable Python runtime as an image, no installation necessary. Then, your build can include the base Python image right alongside your app code, ensuring that your app, its dependencies, and the runtime, all travel together.</a:t>
            </a:r>
            <a:endParaRPr kumimoji="0" lang="uk-UA" altLang="uk-UA" sz="9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smtClean="0">
                <a:ln>
                  <a:noFill/>
                </a:ln>
                <a:solidFill>
                  <a:srgbClr val="33444C"/>
                </a:solidFill>
                <a:effectLst/>
                <a:latin typeface="Open Sans"/>
              </a:rPr>
              <a:t>These portable images are defined by something called a </a:t>
            </a:r>
            <a:r>
              <a:rPr kumimoji="0" lang="uk-UA" altLang="uk-UA" sz="900" b="0" i="0" u="none" strike="noStrike" cap="none" normalizeH="0" baseline="0" smtClean="0">
                <a:ln>
                  <a:noFill/>
                </a:ln>
                <a:solidFill>
                  <a:srgbClr val="0C5176"/>
                </a:solidFill>
                <a:effectLst/>
                <a:latin typeface="Menlo"/>
              </a:rPr>
              <a:t>Dockerfile</a:t>
            </a:r>
            <a:endParaRPr kumimoji="0" lang="uk-UA" altLang="uk-UA" sz="1800" b="0" i="0" u="none" strike="noStrike" cap="none" normalizeH="0" baseline="0" smtClean="0">
              <a:ln>
                <a:noFill/>
              </a:ln>
              <a:solidFill>
                <a:schemeClr val="tx1"/>
              </a:solidFill>
              <a:effectLst/>
              <a:latin typeface="Arial" panose="020B0604020202020204" pitchFamily="34" charset="0"/>
            </a:endParaRPr>
          </a:p>
        </p:txBody>
      </p:sp>
      <p:sp>
        <p:nvSpPr>
          <p:cNvPr id="3" name="TextBox 2"/>
          <p:cNvSpPr txBox="1"/>
          <p:nvPr/>
        </p:nvSpPr>
        <p:spPr>
          <a:xfrm>
            <a:off x="5620215" y="128830"/>
            <a:ext cx="4159665" cy="369332"/>
          </a:xfrm>
          <a:prstGeom prst="rect">
            <a:avLst/>
          </a:prstGeom>
          <a:noFill/>
        </p:spPr>
        <p:txBody>
          <a:bodyPr wrap="none" rtlCol="0">
            <a:spAutoFit/>
          </a:bodyPr>
          <a:lstStyle/>
          <a:p>
            <a:r>
              <a:rPr lang="uk-UA" dirty="0" smtClean="0"/>
              <a:t>Ця штука це типу портативний </a:t>
            </a:r>
            <a:r>
              <a:rPr lang="en-US" dirty="0" err="1" smtClean="0"/>
              <a:t>virtualenv</a:t>
            </a:r>
            <a:endParaRPr lang="uk-UA" dirty="0"/>
          </a:p>
        </p:txBody>
      </p:sp>
      <p:pic>
        <p:nvPicPr>
          <p:cNvPr id="4" name="Рисунок 3"/>
          <p:cNvPicPr>
            <a:picLocks noChangeAspect="1"/>
          </p:cNvPicPr>
          <p:nvPr/>
        </p:nvPicPr>
        <p:blipFill>
          <a:blip r:embed="rId2"/>
          <a:stretch>
            <a:fillRect/>
          </a:stretch>
        </p:blipFill>
        <p:spPr>
          <a:xfrm>
            <a:off x="0" y="1086655"/>
            <a:ext cx="4895850" cy="3638550"/>
          </a:xfrm>
          <a:prstGeom prst="rect">
            <a:avLst/>
          </a:prstGeom>
        </p:spPr>
      </p:pic>
      <p:cxnSp>
        <p:nvCxnSpPr>
          <p:cNvPr id="6" name="Прямая со стрелкой 5"/>
          <p:cNvCxnSpPr>
            <a:endCxn id="4" idx="0"/>
          </p:cNvCxnSpPr>
          <p:nvPr/>
        </p:nvCxnSpPr>
        <p:spPr>
          <a:xfrm flipH="1">
            <a:off x="2447925" y="858644"/>
            <a:ext cx="1187373" cy="22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Рисунок 6"/>
          <p:cNvPicPr>
            <a:picLocks noChangeAspect="1"/>
          </p:cNvPicPr>
          <p:nvPr/>
        </p:nvPicPr>
        <p:blipFill>
          <a:blip r:embed="rId3"/>
          <a:stretch>
            <a:fillRect/>
          </a:stretch>
        </p:blipFill>
        <p:spPr>
          <a:xfrm>
            <a:off x="95250" y="4934066"/>
            <a:ext cx="4705350" cy="714375"/>
          </a:xfrm>
          <a:prstGeom prst="rect">
            <a:avLst/>
          </a:prstGeom>
        </p:spPr>
      </p:pic>
      <p:sp>
        <p:nvSpPr>
          <p:cNvPr id="8" name="Прямоугольник 7"/>
          <p:cNvSpPr/>
          <p:nvPr/>
        </p:nvSpPr>
        <p:spPr>
          <a:xfrm>
            <a:off x="4868205" y="3371632"/>
            <a:ext cx="3088888" cy="3308598"/>
          </a:xfrm>
          <a:prstGeom prst="rect">
            <a:avLst/>
          </a:prstGeom>
        </p:spPr>
        <p:txBody>
          <a:bodyPr wrap="square">
            <a:spAutoFit/>
          </a:bodyPr>
          <a:lstStyle/>
          <a:p>
            <a:r>
              <a:rPr lang="uk-UA" sz="1100" dirty="0">
                <a:solidFill>
                  <a:srgbClr val="000000"/>
                </a:solidFill>
                <a:latin typeface="Linux Libertine"/>
              </a:rPr>
              <a:t>Найпоширеніші проксі-сервери</a:t>
            </a:r>
            <a:r>
              <a:rPr lang="uk-UA" sz="1100" dirty="0">
                <a:solidFill>
                  <a:srgbClr val="54595D"/>
                </a:solidFill>
                <a:latin typeface="Arial" panose="020B0604020202020204" pitchFamily="34" charset="0"/>
              </a:rPr>
              <a:t>[</a:t>
            </a:r>
            <a:r>
              <a:rPr lang="uk-UA" sz="1100" dirty="0">
                <a:solidFill>
                  <a:srgbClr val="0B0080"/>
                </a:solidFill>
                <a:latin typeface="Arial" panose="020B0604020202020204" pitchFamily="34" charset="0"/>
                <a:hlinkClick r:id="rId4" tooltip="Редагувати розділ: Найпоширеніші проксі-сервери"/>
              </a:rPr>
              <a:t>ред.</a:t>
            </a:r>
            <a:r>
              <a:rPr lang="uk-UA" sz="1100" dirty="0">
                <a:solidFill>
                  <a:srgbClr val="54595D"/>
                </a:solidFill>
                <a:latin typeface="Arial" panose="020B0604020202020204" pitchFamily="34" charset="0"/>
              </a:rPr>
              <a:t> • </a:t>
            </a:r>
            <a:r>
              <a:rPr lang="uk-UA" sz="1100" dirty="0">
                <a:solidFill>
                  <a:srgbClr val="0B0080"/>
                </a:solidFill>
                <a:latin typeface="Arial" panose="020B0604020202020204" pitchFamily="34" charset="0"/>
                <a:hlinkClick r:id="rId5" tooltip="Редагувати розділ: Найпоширеніші проксі-сервери"/>
              </a:rPr>
              <a:t>ред. код</a:t>
            </a:r>
            <a:r>
              <a:rPr lang="uk-UA" sz="1100" dirty="0">
                <a:solidFill>
                  <a:srgbClr val="54595D"/>
                </a:solidFill>
                <a:latin typeface="Arial" panose="020B0604020202020204" pitchFamily="34" charset="0"/>
              </a:rPr>
              <a:t>]</a:t>
            </a:r>
            <a:endParaRPr lang="uk-UA" sz="1100" dirty="0">
              <a:solidFill>
                <a:srgbClr val="000000"/>
              </a:solidFill>
              <a:latin typeface="Linux Libertine"/>
            </a:endParaRPr>
          </a:p>
          <a:p>
            <a:pPr>
              <a:buFont typeface="Arial" panose="020B0604020202020204" pitchFamily="34" charset="0"/>
              <a:buChar char="•"/>
            </a:pPr>
            <a:r>
              <a:rPr lang="uk-UA" sz="1100" dirty="0">
                <a:solidFill>
                  <a:srgbClr val="0B0080"/>
                </a:solidFill>
                <a:latin typeface="Arial" panose="020B0604020202020204" pitchFamily="34" charset="0"/>
                <a:hlinkClick r:id="rId6" tooltip="3proxy"/>
              </a:rPr>
              <a:t>3</a:t>
            </a:r>
            <a:r>
              <a:rPr lang="en-US" sz="1100" dirty="0">
                <a:solidFill>
                  <a:srgbClr val="0B0080"/>
                </a:solidFill>
                <a:latin typeface="Arial" panose="020B0604020202020204" pitchFamily="34" charset="0"/>
                <a:hlinkClick r:id="rId6" tooltip="3proxy"/>
              </a:rPr>
              <a:t>proxy</a:t>
            </a:r>
            <a:r>
              <a:rPr lang="en-US" sz="1100" dirty="0">
                <a:solidFill>
                  <a:srgbClr val="222222"/>
                </a:solidFill>
                <a:latin typeface="Arial" panose="020B0604020202020204" pitchFamily="34" charset="0"/>
              </a:rPr>
              <a:t> (BSD, </a:t>
            </a:r>
            <a:r>
              <a:rPr lang="uk-UA" sz="1100" dirty="0" err="1">
                <a:solidFill>
                  <a:srgbClr val="222222"/>
                </a:solidFill>
                <a:latin typeface="Arial" panose="020B0604020202020204" pitchFamily="34" charset="0"/>
              </a:rPr>
              <a:t>багатоплатформений</a:t>
            </a:r>
            <a:r>
              <a:rPr lang="uk-UA" sz="1100" dirty="0">
                <a:solidFill>
                  <a:srgbClr val="222222"/>
                </a:solidFill>
                <a:latin typeface="Arial" panose="020B0604020202020204" pitchFamily="34" charset="0"/>
              </a:rPr>
              <a:t>)</a:t>
            </a:r>
          </a:p>
          <a:p>
            <a:pPr>
              <a:buFont typeface="Arial" panose="020B0604020202020204" pitchFamily="34" charset="0"/>
              <a:buChar char="•"/>
            </a:pPr>
            <a:r>
              <a:rPr lang="en-US" sz="1100" dirty="0" err="1">
                <a:solidFill>
                  <a:srgbClr val="A55858"/>
                </a:solidFill>
                <a:latin typeface="Arial" panose="020B0604020202020204" pitchFamily="34" charset="0"/>
                <a:hlinkClick r:id="rId7" tooltip="CoolProxy (ще не написана)"/>
              </a:rPr>
              <a:t>CoolProxy</a:t>
            </a:r>
            <a:r>
              <a:rPr lang="en-US" sz="1100" dirty="0">
                <a:solidFill>
                  <a:srgbClr val="222222"/>
                </a:solidFill>
                <a:latin typeface="Arial" panose="020B0604020202020204" pitchFamily="34" charset="0"/>
              </a:rPr>
              <a:t> (proprietary, Windows)</a:t>
            </a:r>
          </a:p>
          <a:p>
            <a:pPr>
              <a:buFont typeface="Arial" panose="020B0604020202020204" pitchFamily="34" charset="0"/>
              <a:buChar char="•"/>
            </a:pPr>
            <a:r>
              <a:rPr lang="en-US" sz="1100" dirty="0" err="1">
                <a:solidFill>
                  <a:srgbClr val="A55858"/>
                </a:solidFill>
                <a:latin typeface="Arial" panose="020B0604020202020204" pitchFamily="34" charset="0"/>
                <a:hlinkClick r:id="rId8" tooltip="HandyCache (ще не написана)"/>
              </a:rPr>
              <a:t>HandyCache</a:t>
            </a:r>
            <a:r>
              <a:rPr lang="en-US" sz="1100" dirty="0">
                <a:solidFill>
                  <a:srgbClr val="222222"/>
                </a:solidFill>
                <a:latin typeface="Arial" panose="020B0604020202020204" pitchFamily="34" charset="0"/>
              </a:rPr>
              <a:t> (shareware, Windows) </a:t>
            </a:r>
            <a:r>
              <a:rPr lang="uk-UA" sz="1100" dirty="0">
                <a:solidFill>
                  <a:srgbClr val="222222"/>
                </a:solidFill>
                <a:latin typeface="Arial" panose="020B0604020202020204" pitchFamily="34" charset="0"/>
              </a:rPr>
              <a:t>безкоштовний для домашнього використання</a:t>
            </a:r>
          </a:p>
          <a:p>
            <a:pPr>
              <a:buFont typeface="Arial" panose="020B0604020202020204" pitchFamily="34" charset="0"/>
              <a:buChar char="•"/>
            </a:pPr>
            <a:r>
              <a:rPr lang="en-US" sz="1100" dirty="0" err="1">
                <a:solidFill>
                  <a:srgbClr val="A55858"/>
                </a:solidFill>
                <a:latin typeface="Arial" panose="020B0604020202020204" pitchFamily="34" charset="0"/>
                <a:hlinkClick r:id="rId9" tooltip="Kerio Control (ще не написана)"/>
              </a:rPr>
              <a:t>Kerio</a:t>
            </a:r>
            <a:r>
              <a:rPr lang="en-US" sz="1100" dirty="0">
                <a:solidFill>
                  <a:srgbClr val="A55858"/>
                </a:solidFill>
                <a:latin typeface="Arial" panose="020B0604020202020204" pitchFamily="34" charset="0"/>
                <a:hlinkClick r:id="rId9" tooltip="Kerio Control (ще не написана)"/>
              </a:rPr>
              <a:t> Control</a:t>
            </a:r>
            <a:r>
              <a:rPr lang="en-US" sz="1100" dirty="0">
                <a:solidFill>
                  <a:srgbClr val="222222"/>
                </a:solidFill>
                <a:latin typeface="Arial" panose="020B0604020202020204" pitchFamily="34" charset="0"/>
              </a:rPr>
              <a:t> (proprietary, Windows, Linux)</a:t>
            </a:r>
          </a:p>
          <a:p>
            <a:pPr>
              <a:buFont typeface="Arial" panose="020B0604020202020204" pitchFamily="34" charset="0"/>
              <a:buChar char="•"/>
            </a:pPr>
            <a:r>
              <a:rPr lang="en-US" sz="1100" dirty="0">
                <a:solidFill>
                  <a:srgbClr val="A55858"/>
                </a:solidFill>
                <a:latin typeface="Arial" panose="020B0604020202020204" pitchFamily="34" charset="0"/>
                <a:hlinkClick r:id="rId10" tooltip="Microsoft ISA Server (ще не написана)"/>
              </a:rPr>
              <a:t>Microsoft Forefront Threat Management Gateway</a:t>
            </a:r>
            <a:r>
              <a:rPr lang="en-US" sz="1100" dirty="0">
                <a:solidFill>
                  <a:srgbClr val="222222"/>
                </a:solidFill>
                <a:latin typeface="Arial" panose="020B0604020202020204" pitchFamily="34" charset="0"/>
              </a:rPr>
              <a:t> (proprietary, Windows)</a:t>
            </a:r>
          </a:p>
          <a:p>
            <a:pPr>
              <a:buFont typeface="Arial" panose="020B0604020202020204" pitchFamily="34" charset="0"/>
              <a:buChar char="•"/>
            </a:pPr>
            <a:r>
              <a:rPr lang="en-US" sz="1100" dirty="0">
                <a:solidFill>
                  <a:srgbClr val="0B0080"/>
                </a:solidFill>
                <a:latin typeface="Arial" panose="020B0604020202020204" pitchFamily="34" charset="0"/>
                <a:hlinkClick r:id="rId11" tooltip="Nginx"/>
              </a:rPr>
              <a:t>Nginx</a:t>
            </a:r>
            <a:r>
              <a:rPr lang="en-US" sz="1100" dirty="0">
                <a:solidFill>
                  <a:srgbClr val="222222"/>
                </a:solidFill>
                <a:latin typeface="Arial" panose="020B0604020202020204" pitchFamily="34" charset="0"/>
              </a:rPr>
              <a:t> (</a:t>
            </a:r>
            <a:r>
              <a:rPr lang="uk-UA" sz="1100" dirty="0">
                <a:solidFill>
                  <a:srgbClr val="222222"/>
                </a:solidFill>
                <a:latin typeface="Arial" panose="020B0604020202020204" pitchFamily="34" charset="0"/>
              </a:rPr>
              <a:t>веб-сервер, що має режим роботи як </a:t>
            </a:r>
            <a:r>
              <a:rPr lang="en-US" sz="1100" dirty="0">
                <a:solidFill>
                  <a:srgbClr val="222222"/>
                </a:solidFill>
                <a:latin typeface="Arial" panose="020B0604020202020204" pitchFamily="34" charset="0"/>
              </a:rPr>
              <a:t>reverse proxy </a:t>
            </a:r>
            <a:r>
              <a:rPr lang="uk-UA" sz="1100" dirty="0">
                <a:solidFill>
                  <a:srgbClr val="222222"/>
                </a:solidFill>
                <a:latin typeface="Arial" panose="020B0604020202020204" pitchFamily="34" charset="0"/>
              </a:rPr>
              <a:t>і часто для цього використовується)</a:t>
            </a:r>
          </a:p>
          <a:p>
            <a:pPr>
              <a:buFont typeface="Arial" panose="020B0604020202020204" pitchFamily="34" charset="0"/>
              <a:buChar char="•"/>
            </a:pPr>
            <a:r>
              <a:rPr lang="en-US" sz="1100" dirty="0">
                <a:solidFill>
                  <a:srgbClr val="0B0080"/>
                </a:solidFill>
                <a:latin typeface="Arial" panose="020B0604020202020204" pitchFamily="34" charset="0"/>
                <a:hlinkClick r:id="rId12" tooltip="Squid"/>
              </a:rPr>
              <a:t>Squid</a:t>
            </a:r>
            <a:r>
              <a:rPr lang="en-US" sz="1100" dirty="0">
                <a:solidFill>
                  <a:srgbClr val="222222"/>
                </a:solidFill>
                <a:latin typeface="Arial" panose="020B0604020202020204" pitchFamily="34" charset="0"/>
              </a:rPr>
              <a:t> (GPL, </a:t>
            </a:r>
            <a:r>
              <a:rPr lang="uk-UA" sz="1100" dirty="0" err="1">
                <a:solidFill>
                  <a:srgbClr val="222222"/>
                </a:solidFill>
                <a:latin typeface="Arial" panose="020B0604020202020204" pitchFamily="34" charset="0"/>
              </a:rPr>
              <a:t>багатоплатформений</a:t>
            </a:r>
            <a:r>
              <a:rPr lang="uk-UA" sz="1100" dirty="0">
                <a:solidFill>
                  <a:srgbClr val="222222"/>
                </a:solidFill>
                <a:latin typeface="Arial" panose="020B0604020202020204" pitchFamily="34" charset="0"/>
              </a:rPr>
              <a:t>)</a:t>
            </a:r>
          </a:p>
          <a:p>
            <a:pPr>
              <a:buFont typeface="Arial" panose="020B0604020202020204" pitchFamily="34" charset="0"/>
              <a:buChar char="•"/>
            </a:pPr>
            <a:r>
              <a:rPr lang="en-US" sz="1100" dirty="0">
                <a:solidFill>
                  <a:srgbClr val="A55858"/>
                </a:solidFill>
                <a:latin typeface="Arial" panose="020B0604020202020204" pitchFamily="34" charset="0"/>
                <a:hlinkClick r:id="rId13" tooltip="Traffic Inspector (ще не написана)"/>
              </a:rPr>
              <a:t>Traffic Inspector</a:t>
            </a:r>
            <a:r>
              <a:rPr lang="en-US" sz="1100" dirty="0">
                <a:solidFill>
                  <a:srgbClr val="222222"/>
                </a:solidFill>
                <a:latin typeface="Arial" panose="020B0604020202020204" pitchFamily="34" charset="0"/>
              </a:rPr>
              <a:t> (proprietary, Windows)</a:t>
            </a:r>
          </a:p>
          <a:p>
            <a:pPr>
              <a:buFont typeface="Arial" panose="020B0604020202020204" pitchFamily="34" charset="0"/>
              <a:buChar char="•"/>
            </a:pPr>
            <a:r>
              <a:rPr lang="en-US" sz="1100" dirty="0" err="1">
                <a:solidFill>
                  <a:srgbClr val="A55858"/>
                </a:solidFill>
                <a:latin typeface="Arial" panose="020B0604020202020204" pitchFamily="34" charset="0"/>
                <a:hlinkClick r:id="rId14" tooltip="UserGate (ще не написана)"/>
              </a:rPr>
              <a:t>UserGate</a:t>
            </a:r>
            <a:r>
              <a:rPr lang="en-US" sz="1100" dirty="0">
                <a:solidFill>
                  <a:srgbClr val="222222"/>
                </a:solidFill>
                <a:latin typeface="Arial" panose="020B0604020202020204" pitchFamily="34" charset="0"/>
              </a:rPr>
              <a:t> (proprietary, Windows)</a:t>
            </a:r>
          </a:p>
          <a:p>
            <a:pPr>
              <a:buFont typeface="Arial" panose="020B0604020202020204" pitchFamily="34" charset="0"/>
              <a:buChar char="•"/>
            </a:pPr>
            <a:r>
              <a:rPr lang="uk-UA" sz="1100" dirty="0">
                <a:solidFill>
                  <a:srgbClr val="A55858"/>
                </a:solidFill>
                <a:latin typeface="Arial" panose="020B0604020202020204" pitchFamily="34" charset="0"/>
                <a:hlinkClick r:id="rId15" tooltip="Інтернет Контроль Сервер (ще не написана)"/>
              </a:rPr>
              <a:t>Інтернет Контроль Сервер</a:t>
            </a:r>
            <a:r>
              <a:rPr lang="uk-UA" sz="1100" dirty="0">
                <a:solidFill>
                  <a:srgbClr val="222222"/>
                </a:solidFill>
                <a:latin typeface="Arial" panose="020B0604020202020204" pitchFamily="34" charset="0"/>
              </a:rPr>
              <a:t> (</a:t>
            </a:r>
            <a:r>
              <a:rPr lang="en-US" sz="1100" dirty="0">
                <a:solidFill>
                  <a:srgbClr val="222222"/>
                </a:solidFill>
                <a:latin typeface="Arial" panose="020B0604020202020204" pitchFamily="34" charset="0"/>
              </a:rPr>
              <a:t>shareware, FreeBSD)</a:t>
            </a:r>
          </a:p>
          <a:p>
            <a:pPr>
              <a:buFont typeface="Arial" panose="020B0604020202020204" pitchFamily="34" charset="0"/>
              <a:buChar char="•"/>
            </a:pPr>
            <a:r>
              <a:rPr lang="en-US" sz="1100" dirty="0">
                <a:solidFill>
                  <a:srgbClr val="0B0080"/>
                </a:solidFill>
                <a:latin typeface="Arial" panose="020B0604020202020204" pitchFamily="34" charset="0"/>
                <a:hlinkClick r:id="rId16" tooltip="TOR"/>
              </a:rPr>
              <a:t>TOR</a:t>
            </a:r>
            <a:r>
              <a:rPr lang="en-US" sz="1100" dirty="0">
                <a:solidFill>
                  <a:srgbClr val="222222"/>
                </a:solidFill>
                <a:latin typeface="Arial" panose="020B0604020202020204" pitchFamily="34" charset="0"/>
              </a:rPr>
              <a:t> (shareware, </a:t>
            </a:r>
            <a:r>
              <a:rPr lang="uk-UA" sz="1100" dirty="0" err="1">
                <a:solidFill>
                  <a:srgbClr val="222222"/>
                </a:solidFill>
                <a:latin typeface="Arial" panose="020B0604020202020204" pitchFamily="34" charset="0"/>
              </a:rPr>
              <a:t>багатоплатформений</a:t>
            </a:r>
            <a:r>
              <a:rPr lang="uk-UA" sz="1100" dirty="0">
                <a:solidFill>
                  <a:srgbClr val="222222"/>
                </a:solidFill>
                <a:latin typeface="Arial" panose="020B0604020202020204" pitchFamily="34" charset="0"/>
              </a:rPr>
              <a:t>)</a:t>
            </a:r>
            <a:endParaRPr lang="uk-UA" sz="1100" b="0" i="0" dirty="0">
              <a:solidFill>
                <a:srgbClr val="222222"/>
              </a:solidFill>
              <a:effectLst/>
              <a:latin typeface="Arial" panose="020B0604020202020204" pitchFamily="34" charset="0"/>
            </a:endParaRPr>
          </a:p>
        </p:txBody>
      </p:sp>
      <p:pic>
        <p:nvPicPr>
          <p:cNvPr id="1027" name="Picture 3" descr="Пов’язане зображення"/>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083223" y="969495"/>
            <a:ext cx="5572435" cy="213702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iagram of two computers connected only via a proxy server. The first computer says to the proxy server: &quot;ask the second computer what the time is&quo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24698" y="3577857"/>
            <a:ext cx="3810000" cy="28575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Прямая со стрелкой 10"/>
          <p:cNvCxnSpPr/>
          <p:nvPr/>
        </p:nvCxnSpPr>
        <p:spPr>
          <a:xfrm flipV="1">
            <a:off x="858644" y="1527717"/>
            <a:ext cx="8010796" cy="3498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743738" y="2964177"/>
            <a:ext cx="3322560" cy="646331"/>
          </a:xfrm>
          <a:prstGeom prst="rect">
            <a:avLst/>
          </a:prstGeom>
          <a:noFill/>
        </p:spPr>
        <p:txBody>
          <a:bodyPr wrap="square" rtlCol="0">
            <a:spAutoFit/>
          </a:bodyPr>
          <a:lstStyle/>
          <a:p>
            <a:r>
              <a:rPr lang="uk-UA" dirty="0" smtClean="0"/>
              <a:t>Захист </a:t>
            </a:r>
            <a:r>
              <a:rPr lang="uk-UA" dirty="0" err="1" smtClean="0"/>
              <a:t>приватності</a:t>
            </a:r>
            <a:r>
              <a:rPr lang="uk-UA" dirty="0" smtClean="0"/>
              <a:t> (не вказує шо питався про це Боб)</a:t>
            </a:r>
            <a:endParaRPr lang="uk-UA" dirty="0"/>
          </a:p>
        </p:txBody>
      </p:sp>
      <p:cxnSp>
        <p:nvCxnSpPr>
          <p:cNvPr id="14" name="Прямая со стрелкой 13"/>
          <p:cNvCxnSpPr/>
          <p:nvPr/>
        </p:nvCxnSpPr>
        <p:spPr>
          <a:xfrm flipH="1">
            <a:off x="10794380" y="3547586"/>
            <a:ext cx="11153" cy="17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988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16043" y="144965"/>
            <a:ext cx="4482418" cy="2252547"/>
          </a:xfrm>
          <a:prstGeom prst="rect">
            <a:avLst/>
          </a:prstGeom>
        </p:spPr>
      </p:pic>
      <p:sp>
        <p:nvSpPr>
          <p:cNvPr id="4" name="Прямоугольник 3"/>
          <p:cNvSpPr/>
          <p:nvPr/>
        </p:nvSpPr>
        <p:spPr>
          <a:xfrm>
            <a:off x="5262923" y="0"/>
            <a:ext cx="5301451" cy="369332"/>
          </a:xfrm>
          <a:prstGeom prst="rect">
            <a:avLst/>
          </a:prstGeom>
        </p:spPr>
        <p:txBody>
          <a:bodyPr wrap="none">
            <a:spAutoFit/>
          </a:bodyPr>
          <a:lstStyle/>
          <a:p>
            <a:r>
              <a:rPr lang="en-US" dirty="0">
                <a:solidFill>
                  <a:srgbClr val="33444C"/>
                </a:solidFill>
                <a:latin typeface="Open Sans"/>
              </a:rPr>
              <a:t>Services are really just “containers in production.” </a:t>
            </a:r>
            <a:endParaRPr lang="uk-UA" dirty="0"/>
          </a:p>
        </p:txBody>
      </p:sp>
      <p:pic>
        <p:nvPicPr>
          <p:cNvPr id="5" name="Рисунок 4"/>
          <p:cNvPicPr>
            <a:picLocks noChangeAspect="1"/>
          </p:cNvPicPr>
          <p:nvPr/>
        </p:nvPicPr>
        <p:blipFill>
          <a:blip r:embed="rId3"/>
          <a:stretch>
            <a:fillRect/>
          </a:stretch>
        </p:blipFill>
        <p:spPr>
          <a:xfrm>
            <a:off x="5262923" y="369332"/>
            <a:ext cx="4648200" cy="3467100"/>
          </a:xfrm>
          <a:prstGeom prst="rect">
            <a:avLst/>
          </a:prstGeom>
        </p:spPr>
      </p:pic>
      <p:cxnSp>
        <p:nvCxnSpPr>
          <p:cNvPr id="7" name="Прямая соединительная линия 6"/>
          <p:cNvCxnSpPr/>
          <p:nvPr/>
        </p:nvCxnSpPr>
        <p:spPr>
          <a:xfrm>
            <a:off x="5609063" y="1293540"/>
            <a:ext cx="17953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15922" y="1137424"/>
            <a:ext cx="2395201" cy="646331"/>
          </a:xfrm>
          <a:prstGeom prst="rect">
            <a:avLst/>
          </a:prstGeom>
          <a:noFill/>
        </p:spPr>
        <p:txBody>
          <a:bodyPr wrap="square" rtlCol="0">
            <a:spAutoFit/>
          </a:bodyPr>
          <a:lstStyle/>
          <a:p>
            <a:r>
              <a:rPr lang="uk-UA" sz="1200" dirty="0" smtClean="0">
                <a:solidFill>
                  <a:srgbClr val="FF0000"/>
                </a:solidFill>
              </a:rPr>
              <a:t>це якщо ти вже запушив свій власний докер образ на докер </a:t>
            </a:r>
            <a:r>
              <a:rPr lang="uk-UA" sz="1200" dirty="0" err="1" smtClean="0">
                <a:solidFill>
                  <a:srgbClr val="FF0000"/>
                </a:solidFill>
              </a:rPr>
              <a:t>хаб</a:t>
            </a:r>
            <a:r>
              <a:rPr lang="uk-UA" sz="1200" dirty="0" smtClean="0">
                <a:solidFill>
                  <a:srgbClr val="FF0000"/>
                </a:solidFill>
              </a:rPr>
              <a:t> (наскільки я розумію)</a:t>
            </a:r>
            <a:endParaRPr lang="uk-UA" sz="1200" dirty="0">
              <a:solidFill>
                <a:srgbClr val="FF0000"/>
              </a:solidFill>
            </a:endParaRPr>
          </a:p>
        </p:txBody>
      </p:sp>
      <p:sp>
        <p:nvSpPr>
          <p:cNvPr id="10" name="TextBox 9"/>
          <p:cNvSpPr txBox="1"/>
          <p:nvPr/>
        </p:nvSpPr>
        <p:spPr>
          <a:xfrm>
            <a:off x="7404410" y="1783755"/>
            <a:ext cx="3829125" cy="276999"/>
          </a:xfrm>
          <a:prstGeom prst="rect">
            <a:avLst/>
          </a:prstGeom>
          <a:noFill/>
        </p:spPr>
        <p:txBody>
          <a:bodyPr wrap="none" rtlCol="0">
            <a:spAutoFit/>
          </a:bodyPr>
          <a:lstStyle/>
          <a:p>
            <a:r>
              <a:rPr lang="uk-UA" sz="1200" dirty="0" smtClean="0"/>
              <a:t>замутити 5 копій образа (5 контейнерів під час запуску)</a:t>
            </a:r>
            <a:endParaRPr lang="uk-UA" sz="1200" dirty="0"/>
          </a:p>
        </p:txBody>
      </p:sp>
      <p:cxnSp>
        <p:nvCxnSpPr>
          <p:cNvPr id="12" name="Прямая со стрелкой 11"/>
          <p:cNvCxnSpPr>
            <a:stCxn id="10" idx="1"/>
          </p:cNvCxnSpPr>
          <p:nvPr/>
        </p:nvCxnSpPr>
        <p:spPr>
          <a:xfrm flipH="1" flipV="1">
            <a:off x="6556917" y="1583473"/>
            <a:ext cx="847493" cy="338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515922" y="2060754"/>
            <a:ext cx="4003288" cy="461665"/>
          </a:xfrm>
          <a:prstGeom prst="rect">
            <a:avLst/>
          </a:prstGeom>
          <a:noFill/>
        </p:spPr>
        <p:txBody>
          <a:bodyPr wrap="square" rtlCol="0">
            <a:spAutoFit/>
          </a:bodyPr>
          <a:lstStyle/>
          <a:p>
            <a:r>
              <a:rPr lang="uk-UA" sz="1200" dirty="0" smtClean="0"/>
              <a:t>кожен контейнер може жерти тільки в таких межах, тобто не більше ніж</a:t>
            </a:r>
            <a:endParaRPr lang="uk-UA" sz="1200" dirty="0"/>
          </a:p>
        </p:txBody>
      </p:sp>
      <p:cxnSp>
        <p:nvCxnSpPr>
          <p:cNvPr id="15" name="Прямая со стрелкой 14"/>
          <p:cNvCxnSpPr>
            <a:stCxn id="13" idx="1"/>
          </p:cNvCxnSpPr>
          <p:nvPr/>
        </p:nvCxnSpPr>
        <p:spPr>
          <a:xfrm flipH="1" flipV="1">
            <a:off x="6445405" y="1922255"/>
            <a:ext cx="1070517"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15922" y="2430086"/>
            <a:ext cx="3881575" cy="276999"/>
          </a:xfrm>
          <a:prstGeom prst="rect">
            <a:avLst/>
          </a:prstGeom>
          <a:noFill/>
        </p:spPr>
        <p:txBody>
          <a:bodyPr wrap="none" rtlCol="0">
            <a:spAutoFit/>
          </a:bodyPr>
          <a:lstStyle/>
          <a:p>
            <a:r>
              <a:rPr lang="uk-UA" sz="1200" dirty="0" smtClean="0"/>
              <a:t>якщо якийсь один поламається закрити всі автоматично</a:t>
            </a:r>
            <a:endParaRPr lang="uk-UA" sz="1200" dirty="0"/>
          </a:p>
        </p:txBody>
      </p:sp>
      <p:cxnSp>
        <p:nvCxnSpPr>
          <p:cNvPr id="18" name="Прямая со стрелкой 17"/>
          <p:cNvCxnSpPr>
            <a:stCxn id="16" idx="1"/>
          </p:cNvCxnSpPr>
          <p:nvPr/>
        </p:nvCxnSpPr>
        <p:spPr>
          <a:xfrm flipH="1">
            <a:off x="7304049" y="2568586"/>
            <a:ext cx="2118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
          <p:cNvSpPr>
            <a:spLocks noChangeArrowheads="1"/>
          </p:cNvSpPr>
          <p:nvPr/>
        </p:nvSpPr>
        <p:spPr bwMode="auto">
          <a:xfrm>
            <a:off x="6499302" y="2743017"/>
            <a:ext cx="2492298" cy="3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smtClean="0">
                <a:ln>
                  <a:noFill/>
                </a:ln>
                <a:solidFill>
                  <a:srgbClr val="33444C"/>
                </a:solidFill>
                <a:effectLst/>
                <a:latin typeface="Open Sans"/>
              </a:rPr>
              <a:t>Map port 80 on the host to </a:t>
            </a:r>
            <a:r>
              <a:rPr kumimoji="0" lang="uk-UA" altLang="uk-UA" sz="900" b="0" i="0" u="none" strike="noStrike" cap="none" normalizeH="0" baseline="0" smtClean="0">
                <a:ln>
                  <a:noFill/>
                </a:ln>
                <a:solidFill>
                  <a:srgbClr val="0C5176"/>
                </a:solidFill>
                <a:effectLst/>
                <a:latin typeface="Menlo"/>
              </a:rPr>
              <a:t>web</a:t>
            </a:r>
            <a:r>
              <a:rPr kumimoji="0" lang="uk-UA" altLang="uk-UA" sz="1000" b="0" i="0" u="none" strike="noStrike" cap="none" normalizeH="0" baseline="0" smtClean="0">
                <a:ln>
                  <a:noFill/>
                </a:ln>
                <a:solidFill>
                  <a:srgbClr val="33444C"/>
                </a:solidFill>
                <a:effectLst/>
                <a:latin typeface="Open Sans"/>
              </a:rPr>
              <a:t>’s port 80</a:t>
            </a:r>
            <a:r>
              <a:rPr kumimoji="0" lang="uk-UA" altLang="uk-UA" sz="900" b="0" i="0" u="none" strike="noStrike" cap="none" normalizeH="0" baseline="0" smtClean="0">
                <a:ln>
                  <a:noFill/>
                </a:ln>
                <a:solidFill>
                  <a:schemeClr val="tx1"/>
                </a:solidFill>
                <a:effectLst/>
              </a:rPr>
              <a:t> </a:t>
            </a:r>
            <a:endParaRPr kumimoji="0" lang="uk-UA" altLang="uk-UA" sz="1800" b="0" i="0" u="none" strike="noStrike" cap="none" normalizeH="0" baseline="0" smtClean="0">
              <a:ln>
                <a:noFill/>
              </a:ln>
              <a:solidFill>
                <a:schemeClr val="tx1"/>
              </a:solidFill>
              <a:effectLst/>
              <a:latin typeface="Arial" panose="020B0604020202020204" pitchFamily="34" charset="0"/>
            </a:endParaRPr>
          </a:p>
        </p:txBody>
      </p:sp>
      <p:sp>
        <p:nvSpPr>
          <p:cNvPr id="20" name="Прямоугольник 19"/>
          <p:cNvSpPr/>
          <p:nvPr/>
        </p:nvSpPr>
        <p:spPr>
          <a:xfrm>
            <a:off x="7510346" y="3066550"/>
            <a:ext cx="6096000" cy="276999"/>
          </a:xfrm>
          <a:prstGeom prst="rect">
            <a:avLst/>
          </a:prstGeom>
        </p:spPr>
        <p:txBody>
          <a:bodyPr>
            <a:spAutoFit/>
          </a:bodyPr>
          <a:lstStyle/>
          <a:p>
            <a:r>
              <a:rPr lang="en-US" sz="1200" dirty="0"/>
              <a:t>Docker host –</a:t>
            </a:r>
            <a:r>
              <a:rPr lang="uk-UA" sz="1200" dirty="0"/>
              <a:t> це процес в операційній системі, що запускає </a:t>
            </a:r>
            <a:r>
              <a:rPr lang="en-US" sz="1200" dirty="0" err="1"/>
              <a:t>dockerfiles</a:t>
            </a:r>
            <a:endParaRPr lang="uk-UA" sz="1200" dirty="0"/>
          </a:p>
        </p:txBody>
      </p:sp>
      <p:cxnSp>
        <p:nvCxnSpPr>
          <p:cNvPr id="22" name="Прямая со стрелкой 21"/>
          <p:cNvCxnSpPr/>
          <p:nvPr/>
        </p:nvCxnSpPr>
        <p:spPr>
          <a:xfrm flipH="1" flipV="1">
            <a:off x="7667167" y="2984084"/>
            <a:ext cx="78284" cy="143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
          <p:cNvSpPr>
            <a:spLocks noChangeArrowheads="1"/>
          </p:cNvSpPr>
          <p:nvPr/>
        </p:nvSpPr>
        <p:spPr bwMode="auto">
          <a:xfrm>
            <a:off x="6170342" y="3451198"/>
            <a:ext cx="5348868" cy="3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smtClean="0">
                <a:ln>
                  <a:noFill/>
                </a:ln>
                <a:solidFill>
                  <a:srgbClr val="33444C"/>
                </a:solidFill>
                <a:effectLst/>
                <a:latin typeface="Open Sans"/>
              </a:rPr>
              <a:t>Define the </a:t>
            </a:r>
            <a:r>
              <a:rPr kumimoji="0" lang="uk-UA" altLang="uk-UA" sz="900" b="0" i="0" u="none" strike="noStrike" cap="none" normalizeH="0" baseline="0" smtClean="0">
                <a:ln>
                  <a:noFill/>
                </a:ln>
                <a:solidFill>
                  <a:srgbClr val="0C5176"/>
                </a:solidFill>
                <a:effectLst/>
                <a:latin typeface="Menlo"/>
              </a:rPr>
              <a:t>webnet</a:t>
            </a:r>
            <a:r>
              <a:rPr kumimoji="0" lang="uk-UA" altLang="uk-UA" sz="1000" b="0" i="0" u="none" strike="noStrike" cap="none" normalizeH="0" baseline="0" smtClean="0">
                <a:ln>
                  <a:noFill/>
                </a:ln>
                <a:solidFill>
                  <a:srgbClr val="33444C"/>
                </a:solidFill>
                <a:effectLst/>
                <a:latin typeface="Open Sans"/>
              </a:rPr>
              <a:t> network with the default settings (which is a load-balanced overlay network).</a:t>
            </a:r>
            <a:r>
              <a:rPr kumimoji="0" lang="uk-UA" altLang="uk-UA" sz="900" b="0" i="0" u="none" strike="noStrike" cap="none" normalizeH="0" baseline="0" smtClean="0">
                <a:ln>
                  <a:noFill/>
                </a:ln>
                <a:solidFill>
                  <a:schemeClr val="tx1"/>
                </a:solidFill>
                <a:effectLst/>
              </a:rPr>
              <a:t> </a:t>
            </a:r>
            <a:endParaRPr kumimoji="0" lang="uk-UA" altLang="uk-UA" sz="1800" b="0" i="0" u="none" strike="noStrike" cap="none" normalizeH="0" baseline="0" smtClean="0">
              <a:ln>
                <a:noFill/>
              </a:ln>
              <a:solidFill>
                <a:schemeClr val="tx1"/>
              </a:solidFill>
              <a:effectLst/>
              <a:latin typeface="Arial" panose="020B0604020202020204" pitchFamily="34" charset="0"/>
            </a:endParaRPr>
          </a:p>
        </p:txBody>
      </p:sp>
      <p:cxnSp>
        <p:nvCxnSpPr>
          <p:cNvPr id="25" name="Прямая соединительная линия 24"/>
          <p:cNvCxnSpPr/>
          <p:nvPr/>
        </p:nvCxnSpPr>
        <p:spPr>
          <a:xfrm>
            <a:off x="9645805" y="3721579"/>
            <a:ext cx="174054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359590" y="3946509"/>
            <a:ext cx="2832410" cy="600164"/>
          </a:xfrm>
          <a:prstGeom prst="rect">
            <a:avLst/>
          </a:prstGeom>
          <a:noFill/>
        </p:spPr>
        <p:txBody>
          <a:bodyPr wrap="square" rtlCol="0">
            <a:spAutoFit/>
          </a:bodyPr>
          <a:lstStyle/>
          <a:p>
            <a:r>
              <a:rPr lang="en-US" sz="1100" i="1" dirty="0" smtClean="0"/>
              <a:t>VPN </a:t>
            </a:r>
            <a:r>
              <a:rPr lang="uk-UA" sz="1100" i="1" dirty="0" smtClean="0"/>
              <a:t>– приклад такої сітки, це </a:t>
            </a:r>
            <a:r>
              <a:rPr lang="uk-UA" sz="1100" i="1" dirty="0" err="1" smtClean="0"/>
              <a:t>надстройки</a:t>
            </a:r>
            <a:r>
              <a:rPr lang="uk-UA" sz="1100" i="1" dirty="0" smtClean="0"/>
              <a:t> (додатки) до основних протоколів передачі, що розширюють їхні можливості</a:t>
            </a:r>
            <a:endParaRPr lang="uk-UA" sz="1100" i="1" dirty="0"/>
          </a:p>
        </p:txBody>
      </p:sp>
      <p:cxnSp>
        <p:nvCxnSpPr>
          <p:cNvPr id="28" name="Прямая со стрелкой 27"/>
          <p:cNvCxnSpPr/>
          <p:nvPr/>
        </p:nvCxnSpPr>
        <p:spPr>
          <a:xfrm flipV="1">
            <a:off x="10214517" y="3716083"/>
            <a:ext cx="55756" cy="258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Рисунок 28"/>
          <p:cNvPicPr>
            <a:picLocks noChangeAspect="1"/>
          </p:cNvPicPr>
          <p:nvPr/>
        </p:nvPicPr>
        <p:blipFill>
          <a:blip r:embed="rId4"/>
          <a:stretch>
            <a:fillRect/>
          </a:stretch>
        </p:blipFill>
        <p:spPr>
          <a:xfrm>
            <a:off x="5230624" y="3954358"/>
            <a:ext cx="1295400" cy="247650"/>
          </a:xfrm>
          <a:prstGeom prst="rect">
            <a:avLst/>
          </a:prstGeom>
        </p:spPr>
      </p:pic>
      <p:pic>
        <p:nvPicPr>
          <p:cNvPr id="30" name="Рисунок 29"/>
          <p:cNvPicPr>
            <a:picLocks noChangeAspect="1"/>
          </p:cNvPicPr>
          <p:nvPr/>
        </p:nvPicPr>
        <p:blipFill>
          <a:blip r:embed="rId5"/>
          <a:stretch>
            <a:fillRect/>
          </a:stretch>
        </p:blipFill>
        <p:spPr>
          <a:xfrm>
            <a:off x="5230624" y="4277784"/>
            <a:ext cx="3905250" cy="247650"/>
          </a:xfrm>
          <a:prstGeom prst="rect">
            <a:avLst/>
          </a:prstGeom>
        </p:spPr>
      </p:pic>
      <p:pic>
        <p:nvPicPr>
          <p:cNvPr id="31" name="Рисунок 30"/>
          <p:cNvPicPr>
            <a:picLocks noChangeAspect="1"/>
          </p:cNvPicPr>
          <p:nvPr/>
        </p:nvPicPr>
        <p:blipFill>
          <a:blip r:embed="rId6"/>
          <a:stretch>
            <a:fillRect/>
          </a:stretch>
        </p:blipFill>
        <p:spPr>
          <a:xfrm>
            <a:off x="5220861" y="4562709"/>
            <a:ext cx="1285875" cy="285750"/>
          </a:xfrm>
          <a:prstGeom prst="rect">
            <a:avLst/>
          </a:prstGeom>
        </p:spPr>
      </p:pic>
      <p:pic>
        <p:nvPicPr>
          <p:cNvPr id="32" name="Рисунок 31"/>
          <p:cNvPicPr>
            <a:picLocks noChangeAspect="1"/>
          </p:cNvPicPr>
          <p:nvPr/>
        </p:nvPicPr>
        <p:blipFill>
          <a:blip r:embed="rId7"/>
          <a:stretch>
            <a:fillRect/>
          </a:stretch>
        </p:blipFill>
        <p:spPr>
          <a:xfrm>
            <a:off x="5212397" y="4887384"/>
            <a:ext cx="2486025" cy="266700"/>
          </a:xfrm>
          <a:prstGeom prst="rect">
            <a:avLst/>
          </a:prstGeom>
        </p:spPr>
      </p:pic>
      <p:pic>
        <p:nvPicPr>
          <p:cNvPr id="33" name="Рисунок 32"/>
          <p:cNvPicPr>
            <a:picLocks noChangeAspect="1"/>
          </p:cNvPicPr>
          <p:nvPr/>
        </p:nvPicPr>
        <p:blipFill>
          <a:blip r:embed="rId8"/>
          <a:stretch>
            <a:fillRect/>
          </a:stretch>
        </p:blipFill>
        <p:spPr>
          <a:xfrm>
            <a:off x="5230624" y="5230968"/>
            <a:ext cx="1543050" cy="295275"/>
          </a:xfrm>
          <a:prstGeom prst="rect">
            <a:avLst/>
          </a:prstGeom>
        </p:spPr>
      </p:pic>
      <p:pic>
        <p:nvPicPr>
          <p:cNvPr id="34" name="Рисунок 33"/>
          <p:cNvPicPr>
            <a:picLocks noChangeAspect="1"/>
          </p:cNvPicPr>
          <p:nvPr/>
        </p:nvPicPr>
        <p:blipFill>
          <a:blip r:embed="rId9"/>
          <a:stretch>
            <a:fillRect/>
          </a:stretch>
        </p:blipFill>
        <p:spPr>
          <a:xfrm>
            <a:off x="5212397" y="5602704"/>
            <a:ext cx="3838575" cy="247650"/>
          </a:xfrm>
          <a:prstGeom prst="rect">
            <a:avLst/>
          </a:prstGeom>
        </p:spPr>
      </p:pic>
      <p:pic>
        <p:nvPicPr>
          <p:cNvPr id="35" name="Рисунок 34"/>
          <p:cNvPicPr>
            <a:picLocks noChangeAspect="1"/>
          </p:cNvPicPr>
          <p:nvPr/>
        </p:nvPicPr>
        <p:blipFill>
          <a:blip r:embed="rId10"/>
          <a:stretch>
            <a:fillRect/>
          </a:stretch>
        </p:blipFill>
        <p:spPr>
          <a:xfrm>
            <a:off x="5208096" y="5876613"/>
            <a:ext cx="1562100" cy="257175"/>
          </a:xfrm>
          <a:prstGeom prst="rect">
            <a:avLst/>
          </a:prstGeom>
        </p:spPr>
      </p:pic>
      <p:pic>
        <p:nvPicPr>
          <p:cNvPr id="36" name="Рисунок 35"/>
          <p:cNvPicPr>
            <a:picLocks noChangeAspect="1"/>
          </p:cNvPicPr>
          <p:nvPr/>
        </p:nvPicPr>
        <p:blipFill>
          <a:blip r:embed="rId11"/>
          <a:stretch>
            <a:fillRect/>
          </a:stretch>
        </p:blipFill>
        <p:spPr>
          <a:xfrm>
            <a:off x="5230624" y="6184674"/>
            <a:ext cx="2057400" cy="228600"/>
          </a:xfrm>
          <a:prstGeom prst="rect">
            <a:avLst/>
          </a:prstGeom>
        </p:spPr>
      </p:pic>
      <p:pic>
        <p:nvPicPr>
          <p:cNvPr id="37" name="Рисунок 36"/>
          <p:cNvPicPr>
            <a:picLocks noChangeAspect="1"/>
          </p:cNvPicPr>
          <p:nvPr/>
        </p:nvPicPr>
        <p:blipFill>
          <a:blip r:embed="rId12"/>
          <a:stretch>
            <a:fillRect/>
          </a:stretch>
        </p:blipFill>
        <p:spPr>
          <a:xfrm>
            <a:off x="5206353" y="6455516"/>
            <a:ext cx="1876425" cy="257175"/>
          </a:xfrm>
          <a:prstGeom prst="rect">
            <a:avLst/>
          </a:prstGeom>
        </p:spPr>
      </p:pic>
      <p:pic>
        <p:nvPicPr>
          <p:cNvPr id="38" name="Рисунок 37"/>
          <p:cNvPicPr>
            <a:picLocks noChangeAspect="1"/>
          </p:cNvPicPr>
          <p:nvPr/>
        </p:nvPicPr>
        <p:blipFill>
          <a:blip r:embed="rId13"/>
          <a:stretch>
            <a:fillRect/>
          </a:stretch>
        </p:blipFill>
        <p:spPr>
          <a:xfrm>
            <a:off x="116042" y="5479255"/>
            <a:ext cx="4935459" cy="1253922"/>
          </a:xfrm>
          <a:prstGeom prst="rect">
            <a:avLst/>
          </a:prstGeom>
        </p:spPr>
      </p:pic>
    </p:spTree>
    <p:extLst>
      <p:ext uri="{BB962C8B-B14F-4D97-AF65-F5344CB8AC3E}">
        <p14:creationId xmlns:p14="http://schemas.microsoft.com/office/powerpoint/2010/main" val="2869295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101471"/>
            <a:ext cx="6096000" cy="461665"/>
          </a:xfrm>
          <a:prstGeom prst="rect">
            <a:avLst/>
          </a:prstGeom>
        </p:spPr>
        <p:txBody>
          <a:bodyPr>
            <a:spAutoFit/>
          </a:bodyPr>
          <a:lstStyle/>
          <a:p>
            <a:r>
              <a:rPr lang="en-US" sz="1200" dirty="0">
                <a:solidFill>
                  <a:srgbClr val="33444C"/>
                </a:solidFill>
                <a:latin typeface="Open Sans"/>
              </a:rPr>
              <a:t>Multi-container, multi-machine applications are made possible by joining multiple machines into a “</a:t>
            </a:r>
            <a:r>
              <a:rPr lang="en-US" sz="1200" dirty="0" err="1">
                <a:solidFill>
                  <a:srgbClr val="33444C"/>
                </a:solidFill>
                <a:latin typeface="Open Sans"/>
              </a:rPr>
              <a:t>Dockerized</a:t>
            </a:r>
            <a:r>
              <a:rPr lang="en-US" sz="1200" dirty="0">
                <a:solidFill>
                  <a:srgbClr val="33444C"/>
                </a:solidFill>
                <a:latin typeface="Open Sans"/>
              </a:rPr>
              <a:t>” cluster called a </a:t>
            </a:r>
            <a:r>
              <a:rPr lang="en-US" sz="1200" b="1" dirty="0">
                <a:solidFill>
                  <a:srgbClr val="33444C"/>
                </a:solidFill>
                <a:latin typeface="Open Sans"/>
              </a:rPr>
              <a:t>swarm</a:t>
            </a:r>
            <a:r>
              <a:rPr lang="en-US" sz="1200" dirty="0">
                <a:solidFill>
                  <a:srgbClr val="33444C"/>
                </a:solidFill>
                <a:latin typeface="Open Sans"/>
              </a:rPr>
              <a:t>.</a:t>
            </a:r>
            <a:endParaRPr lang="uk-UA" sz="1200" dirty="0"/>
          </a:p>
        </p:txBody>
      </p:sp>
      <p:pic>
        <p:nvPicPr>
          <p:cNvPr id="4" name="Рисунок 3"/>
          <p:cNvPicPr>
            <a:picLocks noChangeAspect="1"/>
          </p:cNvPicPr>
          <p:nvPr/>
        </p:nvPicPr>
        <p:blipFill>
          <a:blip r:embed="rId2"/>
          <a:stretch>
            <a:fillRect/>
          </a:stretch>
        </p:blipFill>
        <p:spPr>
          <a:xfrm>
            <a:off x="175515" y="1381871"/>
            <a:ext cx="5038725" cy="438150"/>
          </a:xfrm>
          <a:prstGeom prst="rect">
            <a:avLst/>
          </a:prstGeom>
        </p:spPr>
      </p:pic>
      <p:pic>
        <p:nvPicPr>
          <p:cNvPr id="5" name="Рисунок 4"/>
          <p:cNvPicPr>
            <a:picLocks noChangeAspect="1"/>
          </p:cNvPicPr>
          <p:nvPr/>
        </p:nvPicPr>
        <p:blipFill>
          <a:blip r:embed="rId3"/>
          <a:stretch>
            <a:fillRect/>
          </a:stretch>
        </p:blipFill>
        <p:spPr>
          <a:xfrm>
            <a:off x="175515" y="557560"/>
            <a:ext cx="6477000" cy="800100"/>
          </a:xfrm>
          <a:prstGeom prst="rect">
            <a:avLst/>
          </a:prstGeom>
        </p:spPr>
      </p:pic>
      <p:sp>
        <p:nvSpPr>
          <p:cNvPr id="6" name="TextBox 5"/>
          <p:cNvSpPr txBox="1"/>
          <p:nvPr/>
        </p:nvSpPr>
        <p:spPr>
          <a:xfrm>
            <a:off x="6507480" y="71684"/>
            <a:ext cx="6008370" cy="461665"/>
          </a:xfrm>
          <a:prstGeom prst="rect">
            <a:avLst/>
          </a:prstGeom>
          <a:noFill/>
        </p:spPr>
        <p:txBody>
          <a:bodyPr wrap="square" rtlCol="0">
            <a:spAutoFit/>
          </a:bodyPr>
          <a:lstStyle/>
          <a:p>
            <a:r>
              <a:rPr lang="uk-UA" sz="1200" dirty="0" smtClean="0"/>
              <a:t>ми хочемо зробити </a:t>
            </a:r>
            <a:r>
              <a:rPr lang="uk-UA" sz="1200" dirty="0" err="1" smtClean="0"/>
              <a:t>шоб</a:t>
            </a:r>
            <a:r>
              <a:rPr lang="uk-UA" sz="1200" dirty="0" smtClean="0"/>
              <a:t> конкретний сервіс </a:t>
            </a:r>
            <a:r>
              <a:rPr lang="uk-UA" sz="1200" dirty="0" err="1" smtClean="0"/>
              <a:t>приложеньки</a:t>
            </a:r>
            <a:r>
              <a:rPr lang="uk-UA" sz="1200" dirty="0" smtClean="0"/>
              <a:t> міг пахати взагалі на різних докер машинах, по суті на різних </a:t>
            </a:r>
            <a:r>
              <a:rPr lang="uk-UA" sz="1200" dirty="0" err="1" smtClean="0"/>
              <a:t>компах</a:t>
            </a:r>
            <a:endParaRPr lang="uk-UA" sz="1200" dirty="0"/>
          </a:p>
        </p:txBody>
      </p:sp>
      <p:cxnSp>
        <p:nvCxnSpPr>
          <p:cNvPr id="8" name="Прямая соединительная линия 7"/>
          <p:cNvCxnSpPr/>
          <p:nvPr/>
        </p:nvCxnSpPr>
        <p:spPr>
          <a:xfrm flipV="1">
            <a:off x="868680" y="742950"/>
            <a:ext cx="1188720" cy="1143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82834" y="533349"/>
            <a:ext cx="2957926" cy="276999"/>
          </a:xfrm>
          <a:prstGeom prst="rect">
            <a:avLst/>
          </a:prstGeom>
          <a:noFill/>
        </p:spPr>
        <p:txBody>
          <a:bodyPr wrap="none" rtlCol="0">
            <a:spAutoFit/>
          </a:bodyPr>
          <a:lstStyle/>
          <a:p>
            <a:r>
              <a:rPr lang="uk-UA" sz="1200" dirty="0" smtClean="0">
                <a:solidFill>
                  <a:schemeClr val="accent1"/>
                </a:solidFill>
              </a:rPr>
              <a:t>це по суті </a:t>
            </a:r>
            <a:r>
              <a:rPr lang="en-US" sz="1200" dirty="0" smtClean="0">
                <a:solidFill>
                  <a:schemeClr val="accent1"/>
                </a:solidFill>
              </a:rPr>
              <a:t>Virtual Box </a:t>
            </a:r>
            <a:r>
              <a:rPr lang="ru-RU" sz="1200" dirty="0" smtClean="0">
                <a:solidFill>
                  <a:schemeClr val="accent1"/>
                </a:solidFill>
              </a:rPr>
              <a:t>т</a:t>
            </a:r>
            <a:r>
              <a:rPr lang="uk-UA" sz="1200" dirty="0" err="1" smtClean="0">
                <a:solidFill>
                  <a:schemeClr val="accent1"/>
                </a:solidFill>
              </a:rPr>
              <a:t>ільки</a:t>
            </a:r>
            <a:r>
              <a:rPr lang="uk-UA" sz="1200" dirty="0" smtClean="0">
                <a:solidFill>
                  <a:schemeClr val="accent1"/>
                </a:solidFill>
              </a:rPr>
              <a:t> на </a:t>
            </a:r>
            <a:r>
              <a:rPr lang="en-US" sz="1200" dirty="0" smtClean="0">
                <a:solidFill>
                  <a:schemeClr val="accent1"/>
                </a:solidFill>
              </a:rPr>
              <a:t>Windows 10</a:t>
            </a:r>
            <a:endParaRPr lang="uk-UA" sz="1200" dirty="0">
              <a:solidFill>
                <a:schemeClr val="accent1"/>
              </a:solidFill>
            </a:endParaRPr>
          </a:p>
        </p:txBody>
      </p:sp>
      <p:cxnSp>
        <p:nvCxnSpPr>
          <p:cNvPr id="11" name="Прямая соединительная линия 10"/>
          <p:cNvCxnSpPr>
            <a:endCxn id="4" idx="3"/>
          </p:cNvCxnSpPr>
          <p:nvPr/>
        </p:nvCxnSpPr>
        <p:spPr>
          <a:xfrm>
            <a:off x="4789170" y="1600946"/>
            <a:ext cx="4250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4781550" y="1764776"/>
            <a:ext cx="42507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6620" y="1357660"/>
            <a:ext cx="1903085" cy="276999"/>
          </a:xfrm>
          <a:prstGeom prst="rect">
            <a:avLst/>
          </a:prstGeom>
          <a:noFill/>
        </p:spPr>
        <p:txBody>
          <a:bodyPr wrap="none" rtlCol="0">
            <a:spAutoFit/>
          </a:bodyPr>
          <a:lstStyle/>
          <a:p>
            <a:r>
              <a:rPr lang="uk-UA" sz="1200" dirty="0" smtClean="0">
                <a:solidFill>
                  <a:srgbClr val="FF0000"/>
                </a:solidFill>
              </a:rPr>
              <a:t>назва віртуальної машини</a:t>
            </a:r>
            <a:endParaRPr lang="uk-UA" sz="1200" dirty="0">
              <a:solidFill>
                <a:srgbClr val="FF0000"/>
              </a:solidFill>
            </a:endParaRPr>
          </a:p>
        </p:txBody>
      </p:sp>
      <p:pic>
        <p:nvPicPr>
          <p:cNvPr id="14" name="Рисунок 13"/>
          <p:cNvPicPr>
            <a:picLocks noChangeAspect="1"/>
          </p:cNvPicPr>
          <p:nvPr/>
        </p:nvPicPr>
        <p:blipFill>
          <a:blip r:embed="rId4"/>
          <a:stretch>
            <a:fillRect/>
          </a:stretch>
        </p:blipFill>
        <p:spPr>
          <a:xfrm>
            <a:off x="6923594" y="708004"/>
            <a:ext cx="3371850" cy="428625"/>
          </a:xfrm>
          <a:prstGeom prst="rect">
            <a:avLst/>
          </a:prstGeom>
        </p:spPr>
      </p:pic>
      <p:sp>
        <p:nvSpPr>
          <p:cNvPr id="15" name="TextBox 14"/>
          <p:cNvSpPr txBox="1"/>
          <p:nvPr/>
        </p:nvSpPr>
        <p:spPr>
          <a:xfrm>
            <a:off x="6652515" y="507180"/>
            <a:ext cx="5539485" cy="261610"/>
          </a:xfrm>
          <a:prstGeom prst="rect">
            <a:avLst/>
          </a:prstGeom>
          <a:noFill/>
        </p:spPr>
        <p:txBody>
          <a:bodyPr wrap="square" rtlCol="0">
            <a:spAutoFit/>
          </a:bodyPr>
          <a:lstStyle/>
          <a:p>
            <a:r>
              <a:rPr lang="uk-UA" sz="1100" dirty="0" smtClean="0"/>
              <a:t>так на </a:t>
            </a:r>
            <a:r>
              <a:rPr lang="en-US" sz="1100" dirty="0" smtClean="0"/>
              <a:t>Windows 7 – 8, </a:t>
            </a:r>
            <a:r>
              <a:rPr lang="uk-UA" sz="1100" dirty="0" smtClean="0"/>
              <a:t>за допомогою </a:t>
            </a:r>
            <a:r>
              <a:rPr lang="en-US" sz="1100" dirty="0" smtClean="0"/>
              <a:t>Virtual Box, </a:t>
            </a:r>
            <a:r>
              <a:rPr lang="uk-UA" sz="1100" dirty="0" smtClean="0"/>
              <a:t>створ. конкретна віртуальна машина</a:t>
            </a:r>
            <a:endParaRPr lang="uk-UA" sz="1100" dirty="0"/>
          </a:p>
        </p:txBody>
      </p:sp>
      <p:cxnSp>
        <p:nvCxnSpPr>
          <p:cNvPr id="17" name="Прямая со стрелкой 16"/>
          <p:cNvCxnSpPr/>
          <p:nvPr/>
        </p:nvCxnSpPr>
        <p:spPr>
          <a:xfrm flipH="1">
            <a:off x="10195560" y="708004"/>
            <a:ext cx="674370" cy="102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flipH="1">
            <a:off x="10195560" y="708004"/>
            <a:ext cx="656399" cy="260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Рисунок 20"/>
          <p:cNvPicPr>
            <a:picLocks noChangeAspect="1"/>
          </p:cNvPicPr>
          <p:nvPr/>
        </p:nvPicPr>
        <p:blipFill>
          <a:blip r:embed="rId5"/>
          <a:stretch>
            <a:fillRect/>
          </a:stretch>
        </p:blipFill>
        <p:spPr>
          <a:xfrm>
            <a:off x="175515" y="1912811"/>
            <a:ext cx="6705600" cy="771525"/>
          </a:xfrm>
          <a:prstGeom prst="rect">
            <a:avLst/>
          </a:prstGeom>
        </p:spPr>
      </p:pic>
      <p:cxnSp>
        <p:nvCxnSpPr>
          <p:cNvPr id="23" name="Прямая соединительная линия 22"/>
          <p:cNvCxnSpPr/>
          <p:nvPr/>
        </p:nvCxnSpPr>
        <p:spPr>
          <a:xfrm>
            <a:off x="175515" y="2073386"/>
            <a:ext cx="144754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0" y="2916095"/>
            <a:ext cx="3535840" cy="369332"/>
          </a:xfrm>
          <a:prstGeom prst="rect">
            <a:avLst/>
          </a:prstGeom>
          <a:noFill/>
        </p:spPr>
        <p:txBody>
          <a:bodyPr wrap="none" rtlCol="0">
            <a:spAutoFit/>
          </a:bodyPr>
          <a:lstStyle/>
          <a:p>
            <a:r>
              <a:rPr lang="uk-UA" dirty="0" smtClean="0"/>
              <a:t>є </a:t>
            </a:r>
            <a:r>
              <a:rPr lang="uk-UA" dirty="0" err="1" smtClean="0"/>
              <a:t>компи</a:t>
            </a:r>
            <a:r>
              <a:rPr lang="uk-UA" dirty="0" smtClean="0"/>
              <a:t> на яких запущений докер</a:t>
            </a:r>
            <a:endParaRPr lang="uk-UA" dirty="0"/>
          </a:p>
        </p:txBody>
      </p:sp>
      <p:pic>
        <p:nvPicPr>
          <p:cNvPr id="25" name="Picture 2" descr="Результат пошуку зображень"/>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5515" y="5371990"/>
            <a:ext cx="993581" cy="5724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Результат пошуку зображень"/>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4133" y="4629843"/>
            <a:ext cx="993581" cy="57240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Результат пошуку зображень"/>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9059" y="5366492"/>
            <a:ext cx="993581" cy="57240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Результат пошуку зображень"/>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5478" y="6103141"/>
            <a:ext cx="993581" cy="57240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Прямая соединительная линия 28"/>
          <p:cNvCxnSpPr>
            <a:stCxn id="26" idx="3"/>
          </p:cNvCxnSpPr>
          <p:nvPr/>
        </p:nvCxnSpPr>
        <p:spPr>
          <a:xfrm>
            <a:off x="2307714" y="4916044"/>
            <a:ext cx="317605" cy="449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p:cNvCxnSpPr>
            <a:stCxn id="26" idx="1"/>
            <a:endCxn id="25" idx="0"/>
          </p:cNvCxnSpPr>
          <p:nvPr/>
        </p:nvCxnSpPr>
        <p:spPr>
          <a:xfrm flipH="1">
            <a:off x="672306" y="4916044"/>
            <a:ext cx="641827" cy="45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a:stCxn id="27" idx="2"/>
            <a:endCxn id="28" idx="3"/>
          </p:cNvCxnSpPr>
          <p:nvPr/>
        </p:nvCxnSpPr>
        <p:spPr>
          <a:xfrm flipH="1">
            <a:off x="2269059" y="5938893"/>
            <a:ext cx="496791" cy="450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a:stCxn id="25" idx="2"/>
            <a:endCxn id="28" idx="1"/>
          </p:cNvCxnSpPr>
          <p:nvPr/>
        </p:nvCxnSpPr>
        <p:spPr>
          <a:xfrm>
            <a:off x="672306" y="5944391"/>
            <a:ext cx="603172" cy="44495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01195" y="4279854"/>
            <a:ext cx="819455" cy="369332"/>
          </a:xfrm>
          <a:prstGeom prst="rect">
            <a:avLst/>
          </a:prstGeom>
          <a:noFill/>
        </p:spPr>
        <p:txBody>
          <a:bodyPr wrap="none" rtlCol="0">
            <a:spAutoFit/>
          </a:bodyPr>
          <a:lstStyle/>
          <a:p>
            <a:r>
              <a:rPr lang="uk-UA" dirty="0" smtClean="0"/>
              <a:t>СУБД1</a:t>
            </a:r>
            <a:endParaRPr lang="uk-UA" dirty="0"/>
          </a:p>
        </p:txBody>
      </p:sp>
      <p:sp>
        <p:nvSpPr>
          <p:cNvPr id="34" name="Прямоугольник 33"/>
          <p:cNvSpPr/>
          <p:nvPr/>
        </p:nvSpPr>
        <p:spPr>
          <a:xfrm>
            <a:off x="175515" y="5017578"/>
            <a:ext cx="819455" cy="369332"/>
          </a:xfrm>
          <a:prstGeom prst="rect">
            <a:avLst/>
          </a:prstGeom>
        </p:spPr>
        <p:txBody>
          <a:bodyPr wrap="none">
            <a:spAutoFit/>
          </a:bodyPr>
          <a:lstStyle/>
          <a:p>
            <a:r>
              <a:rPr lang="uk-UA" dirty="0" smtClean="0"/>
              <a:t>СУБД2</a:t>
            </a:r>
            <a:endParaRPr lang="uk-UA" dirty="0"/>
          </a:p>
        </p:txBody>
      </p:sp>
      <p:sp>
        <p:nvSpPr>
          <p:cNvPr id="35" name="TextBox 34"/>
          <p:cNvSpPr txBox="1"/>
          <p:nvPr/>
        </p:nvSpPr>
        <p:spPr>
          <a:xfrm>
            <a:off x="2393750" y="5042523"/>
            <a:ext cx="1010213" cy="369332"/>
          </a:xfrm>
          <a:prstGeom prst="rect">
            <a:avLst/>
          </a:prstGeom>
          <a:noFill/>
        </p:spPr>
        <p:txBody>
          <a:bodyPr wrap="none" rtlCol="0">
            <a:spAutoFit/>
          </a:bodyPr>
          <a:lstStyle/>
          <a:p>
            <a:r>
              <a:rPr lang="uk-UA" dirty="0" smtClean="0"/>
              <a:t>Сервер1</a:t>
            </a:r>
            <a:endParaRPr lang="uk-UA" dirty="0"/>
          </a:p>
        </p:txBody>
      </p:sp>
      <p:sp>
        <p:nvSpPr>
          <p:cNvPr id="36" name="TextBox 35"/>
          <p:cNvSpPr txBox="1"/>
          <p:nvPr/>
        </p:nvSpPr>
        <p:spPr>
          <a:xfrm>
            <a:off x="1267161" y="5794785"/>
            <a:ext cx="1010213" cy="369332"/>
          </a:xfrm>
          <a:prstGeom prst="rect">
            <a:avLst/>
          </a:prstGeom>
          <a:noFill/>
        </p:spPr>
        <p:txBody>
          <a:bodyPr wrap="none" rtlCol="0">
            <a:spAutoFit/>
          </a:bodyPr>
          <a:lstStyle/>
          <a:p>
            <a:r>
              <a:rPr lang="uk-UA" dirty="0" smtClean="0"/>
              <a:t>Сервер2</a:t>
            </a:r>
            <a:endParaRPr lang="uk-UA" dirty="0"/>
          </a:p>
        </p:txBody>
      </p:sp>
      <p:sp>
        <p:nvSpPr>
          <p:cNvPr id="37" name="TextBox 36"/>
          <p:cNvSpPr txBox="1"/>
          <p:nvPr/>
        </p:nvSpPr>
        <p:spPr>
          <a:xfrm>
            <a:off x="64171" y="3286230"/>
            <a:ext cx="4487086" cy="646331"/>
          </a:xfrm>
          <a:prstGeom prst="rect">
            <a:avLst/>
          </a:prstGeom>
          <a:noFill/>
        </p:spPr>
        <p:txBody>
          <a:bodyPr wrap="square" rtlCol="0">
            <a:spAutoFit/>
          </a:bodyPr>
          <a:lstStyle/>
          <a:p>
            <a:r>
              <a:rPr lang="uk-UA" dirty="0" smtClean="0"/>
              <a:t>кластер(</a:t>
            </a:r>
            <a:r>
              <a:rPr lang="en-US" dirty="0" smtClean="0"/>
              <a:t>swarm</a:t>
            </a:r>
            <a:r>
              <a:rPr lang="uk-UA" dirty="0" smtClean="0"/>
              <a:t>) запускається </a:t>
            </a:r>
            <a:r>
              <a:rPr lang="en-US" dirty="0" smtClean="0"/>
              <a:t>swarm </a:t>
            </a:r>
            <a:r>
              <a:rPr lang="uk-UA" dirty="0" smtClean="0"/>
              <a:t>менеджером</a:t>
            </a:r>
            <a:endParaRPr lang="uk-UA" dirty="0"/>
          </a:p>
        </p:txBody>
      </p:sp>
      <p:sp>
        <p:nvSpPr>
          <p:cNvPr id="38" name="Прямоугольник 37"/>
          <p:cNvSpPr/>
          <p:nvPr/>
        </p:nvSpPr>
        <p:spPr>
          <a:xfrm>
            <a:off x="4636306" y="2777126"/>
            <a:ext cx="6096000" cy="923330"/>
          </a:xfrm>
          <a:prstGeom prst="rect">
            <a:avLst/>
          </a:prstGeom>
        </p:spPr>
        <p:txBody>
          <a:bodyPr>
            <a:spAutoFit/>
          </a:bodyPr>
          <a:lstStyle/>
          <a:p>
            <a:r>
              <a:rPr lang="en-US">
                <a:solidFill>
                  <a:srgbClr val="33444C"/>
                </a:solidFill>
                <a:latin typeface="Open Sans"/>
              </a:rPr>
              <a:t>Swarm managers are the only machines in a swarm that can execute your commands, or authorize other machines to join the swarm as </a:t>
            </a:r>
            <a:r>
              <a:rPr lang="en-US" b="1">
                <a:solidFill>
                  <a:srgbClr val="33444C"/>
                </a:solidFill>
                <a:latin typeface="Open Sans"/>
              </a:rPr>
              <a:t>workers</a:t>
            </a:r>
            <a:r>
              <a:rPr lang="en-US">
                <a:solidFill>
                  <a:srgbClr val="33444C"/>
                </a:solidFill>
                <a:latin typeface="Open Sans"/>
              </a:rPr>
              <a:t>.</a:t>
            </a:r>
            <a:endParaRPr lang="uk-UA" dirty="0"/>
          </a:p>
        </p:txBody>
      </p:sp>
      <p:sp>
        <p:nvSpPr>
          <p:cNvPr id="39" name="Прямоугольник 38"/>
          <p:cNvSpPr/>
          <p:nvPr/>
        </p:nvSpPr>
        <p:spPr>
          <a:xfrm>
            <a:off x="4623841" y="3678502"/>
            <a:ext cx="6096000" cy="646331"/>
          </a:xfrm>
          <a:prstGeom prst="rect">
            <a:avLst/>
          </a:prstGeom>
        </p:spPr>
        <p:txBody>
          <a:bodyPr>
            <a:spAutoFit/>
          </a:bodyPr>
          <a:lstStyle/>
          <a:p>
            <a:r>
              <a:rPr lang="en-US" dirty="0">
                <a:solidFill>
                  <a:srgbClr val="33444C"/>
                </a:solidFill>
                <a:latin typeface="Open Sans"/>
              </a:rPr>
              <a:t>The machines in a swarm can be physical or virtual. After joining a swarm, they are referred to as </a:t>
            </a:r>
            <a:r>
              <a:rPr lang="en-US" b="1" dirty="0">
                <a:solidFill>
                  <a:srgbClr val="33444C"/>
                </a:solidFill>
                <a:latin typeface="Open Sans"/>
              </a:rPr>
              <a:t>nodes</a:t>
            </a:r>
            <a:r>
              <a:rPr lang="en-US" dirty="0">
                <a:solidFill>
                  <a:srgbClr val="33444C"/>
                </a:solidFill>
                <a:latin typeface="Open Sans"/>
              </a:rPr>
              <a:t>.</a:t>
            </a:r>
            <a:endParaRPr lang="uk-UA" dirty="0"/>
          </a:p>
        </p:txBody>
      </p:sp>
      <p:sp>
        <p:nvSpPr>
          <p:cNvPr id="40" name="Прямоугольник 39"/>
          <p:cNvSpPr/>
          <p:nvPr/>
        </p:nvSpPr>
        <p:spPr>
          <a:xfrm>
            <a:off x="4611376" y="4326021"/>
            <a:ext cx="7186614" cy="646331"/>
          </a:xfrm>
          <a:prstGeom prst="rect">
            <a:avLst/>
          </a:prstGeom>
        </p:spPr>
        <p:txBody>
          <a:bodyPr wrap="square">
            <a:spAutoFit/>
          </a:bodyPr>
          <a:lstStyle/>
          <a:p>
            <a:r>
              <a:rPr lang="en-US" dirty="0">
                <a:solidFill>
                  <a:srgbClr val="33444C"/>
                </a:solidFill>
                <a:latin typeface="Open Sans"/>
              </a:rPr>
              <a:t>Enabling swarm mode </a:t>
            </a:r>
            <a:r>
              <a:rPr lang="en-US" dirty="0" smtClean="0">
                <a:solidFill>
                  <a:srgbClr val="33444C"/>
                </a:solidFill>
                <a:latin typeface="Open Sans"/>
              </a:rPr>
              <a:t>instantly</a:t>
            </a:r>
            <a:r>
              <a:rPr lang="uk-UA" dirty="0" smtClean="0">
                <a:solidFill>
                  <a:srgbClr val="33444C"/>
                </a:solidFill>
                <a:latin typeface="Open Sans"/>
              </a:rPr>
              <a:t>(негайно)</a:t>
            </a:r>
            <a:r>
              <a:rPr lang="en-US" dirty="0" smtClean="0">
                <a:solidFill>
                  <a:srgbClr val="33444C"/>
                </a:solidFill>
                <a:latin typeface="Open Sans"/>
              </a:rPr>
              <a:t> makes</a:t>
            </a:r>
            <a:r>
              <a:rPr lang="uk-UA" dirty="0" smtClean="0">
                <a:solidFill>
                  <a:srgbClr val="33444C"/>
                </a:solidFill>
                <a:latin typeface="Open Sans"/>
              </a:rPr>
              <a:t>(запускає)</a:t>
            </a:r>
            <a:r>
              <a:rPr lang="en-US" dirty="0" smtClean="0">
                <a:solidFill>
                  <a:srgbClr val="33444C"/>
                </a:solidFill>
                <a:latin typeface="Open Sans"/>
              </a:rPr>
              <a:t> </a:t>
            </a:r>
            <a:r>
              <a:rPr lang="en-US" dirty="0">
                <a:solidFill>
                  <a:srgbClr val="33444C"/>
                </a:solidFill>
                <a:latin typeface="Open Sans"/>
              </a:rPr>
              <a:t>the current machine a swarm manager</a:t>
            </a:r>
            <a:endParaRPr lang="uk-UA" dirty="0"/>
          </a:p>
        </p:txBody>
      </p:sp>
      <p:pic>
        <p:nvPicPr>
          <p:cNvPr id="41" name="Рисунок 40"/>
          <p:cNvPicPr>
            <a:picLocks noChangeAspect="1"/>
          </p:cNvPicPr>
          <p:nvPr/>
        </p:nvPicPr>
        <p:blipFill>
          <a:blip r:embed="rId7"/>
          <a:stretch>
            <a:fillRect/>
          </a:stretch>
        </p:blipFill>
        <p:spPr>
          <a:xfrm>
            <a:off x="7684306" y="1412797"/>
            <a:ext cx="1238250" cy="219075"/>
          </a:xfrm>
          <a:prstGeom prst="rect">
            <a:avLst/>
          </a:prstGeom>
        </p:spPr>
      </p:pic>
      <p:pic>
        <p:nvPicPr>
          <p:cNvPr id="42" name="Рисунок 41"/>
          <p:cNvPicPr>
            <a:picLocks noChangeAspect="1"/>
          </p:cNvPicPr>
          <p:nvPr/>
        </p:nvPicPr>
        <p:blipFill>
          <a:blip r:embed="rId8"/>
          <a:stretch>
            <a:fillRect/>
          </a:stretch>
        </p:blipFill>
        <p:spPr>
          <a:xfrm>
            <a:off x="7684306" y="1864095"/>
            <a:ext cx="1276350" cy="266700"/>
          </a:xfrm>
          <a:prstGeom prst="rect">
            <a:avLst/>
          </a:prstGeom>
        </p:spPr>
      </p:pic>
      <p:sp>
        <p:nvSpPr>
          <p:cNvPr id="43" name="TextBox 42"/>
          <p:cNvSpPr txBox="1"/>
          <p:nvPr/>
        </p:nvSpPr>
        <p:spPr>
          <a:xfrm>
            <a:off x="9021337" y="1357660"/>
            <a:ext cx="2996718" cy="276999"/>
          </a:xfrm>
          <a:prstGeom prst="rect">
            <a:avLst/>
          </a:prstGeom>
          <a:noFill/>
        </p:spPr>
        <p:txBody>
          <a:bodyPr wrap="none" rtlCol="0">
            <a:spAutoFit/>
          </a:bodyPr>
          <a:lstStyle/>
          <a:p>
            <a:r>
              <a:rPr lang="uk-UA" sz="1200" dirty="0" smtClean="0"/>
              <a:t>включає режим </a:t>
            </a:r>
            <a:r>
              <a:rPr lang="en-US" sz="1200" dirty="0" smtClean="0"/>
              <a:t>swarm </a:t>
            </a:r>
            <a:r>
              <a:rPr lang="ru-RU" sz="1200" dirty="0" smtClean="0"/>
              <a:t>на </a:t>
            </a:r>
            <a:r>
              <a:rPr lang="uk-UA" sz="1200" dirty="0" smtClean="0"/>
              <a:t>поточній машині</a:t>
            </a:r>
            <a:endParaRPr lang="uk-UA" sz="1200" dirty="0"/>
          </a:p>
        </p:txBody>
      </p:sp>
      <p:sp>
        <p:nvSpPr>
          <p:cNvPr id="44" name="TextBox 43"/>
          <p:cNvSpPr txBox="1"/>
          <p:nvPr/>
        </p:nvSpPr>
        <p:spPr>
          <a:xfrm>
            <a:off x="9088244" y="1861415"/>
            <a:ext cx="2823402" cy="276999"/>
          </a:xfrm>
          <a:prstGeom prst="rect">
            <a:avLst/>
          </a:prstGeom>
          <a:noFill/>
        </p:spPr>
        <p:txBody>
          <a:bodyPr wrap="none" rtlCol="0">
            <a:spAutoFit/>
          </a:bodyPr>
          <a:lstStyle/>
          <a:p>
            <a:r>
              <a:rPr lang="uk-UA" sz="1200" dirty="0" smtClean="0"/>
              <a:t>включає </a:t>
            </a:r>
            <a:r>
              <a:rPr lang="en-US" sz="1200" dirty="0" smtClean="0"/>
              <a:t>swarm mode </a:t>
            </a:r>
            <a:r>
              <a:rPr lang="uk-UA" sz="1200" dirty="0" smtClean="0"/>
              <a:t>на інших машинах</a:t>
            </a:r>
            <a:endParaRPr lang="uk-UA" sz="1200" dirty="0"/>
          </a:p>
        </p:txBody>
      </p:sp>
      <p:cxnSp>
        <p:nvCxnSpPr>
          <p:cNvPr id="46" name="Прямая со стрелкой 45"/>
          <p:cNvCxnSpPr/>
          <p:nvPr/>
        </p:nvCxnSpPr>
        <p:spPr>
          <a:xfrm flipH="1">
            <a:off x="5564459" y="2073386"/>
            <a:ext cx="4730985" cy="239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919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34046" y="118154"/>
            <a:ext cx="5824653" cy="1565680"/>
          </a:xfrm>
          <a:prstGeom prst="rect">
            <a:avLst/>
          </a:prstGeom>
        </p:spPr>
      </p:pic>
      <p:sp>
        <p:nvSpPr>
          <p:cNvPr id="4" name="Прямоугольник 3"/>
          <p:cNvSpPr/>
          <p:nvPr/>
        </p:nvSpPr>
        <p:spPr>
          <a:xfrm>
            <a:off x="4488741" y="118154"/>
            <a:ext cx="2765822" cy="276999"/>
          </a:xfrm>
          <a:prstGeom prst="rect">
            <a:avLst/>
          </a:prstGeom>
        </p:spPr>
        <p:txBody>
          <a:bodyPr wrap="none">
            <a:spAutoFit/>
          </a:bodyPr>
          <a:lstStyle/>
          <a:p>
            <a:r>
              <a:rPr lang="en-US" sz="1200" dirty="0">
                <a:solidFill>
                  <a:srgbClr val="33444C"/>
                </a:solidFill>
                <a:latin typeface="Open Sans"/>
              </a:rPr>
              <a:t>You can send commands to your VMs</a:t>
            </a:r>
            <a:endParaRPr lang="uk-UA" sz="1200" dirty="0"/>
          </a:p>
        </p:txBody>
      </p:sp>
      <p:cxnSp>
        <p:nvCxnSpPr>
          <p:cNvPr id="6" name="Прямая соединительная линия 5"/>
          <p:cNvCxnSpPr/>
          <p:nvPr/>
        </p:nvCxnSpPr>
        <p:spPr>
          <a:xfrm>
            <a:off x="234176" y="450908"/>
            <a:ext cx="33676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6027377" y="395153"/>
            <a:ext cx="3858323" cy="3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smtClean="0">
                <a:ln>
                  <a:noFill/>
                </a:ln>
                <a:solidFill>
                  <a:srgbClr val="33444C"/>
                </a:solidFill>
                <a:effectLst/>
                <a:latin typeface="Open Sans"/>
              </a:rPr>
              <a:t>Always run </a:t>
            </a:r>
            <a:r>
              <a:rPr kumimoji="0" lang="uk-UA" altLang="uk-UA" sz="900" b="0" i="0" u="none" strike="noStrike" cap="none" normalizeH="0" baseline="0" smtClean="0">
                <a:ln>
                  <a:noFill/>
                </a:ln>
                <a:solidFill>
                  <a:srgbClr val="0C5176"/>
                </a:solidFill>
                <a:effectLst/>
                <a:latin typeface="Menlo"/>
              </a:rPr>
              <a:t>docker swarm init</a:t>
            </a:r>
            <a:r>
              <a:rPr kumimoji="0" lang="uk-UA" altLang="uk-UA" sz="1000" b="0" i="0" u="none" strike="noStrike" cap="none" normalizeH="0" baseline="0" smtClean="0">
                <a:ln>
                  <a:noFill/>
                </a:ln>
                <a:solidFill>
                  <a:srgbClr val="33444C"/>
                </a:solidFill>
                <a:effectLst/>
                <a:latin typeface="Open Sans"/>
              </a:rPr>
              <a:t> and </a:t>
            </a:r>
            <a:r>
              <a:rPr kumimoji="0" lang="uk-UA" altLang="uk-UA" sz="900" b="0" i="0" u="none" strike="noStrike" cap="none" normalizeH="0" baseline="0" smtClean="0">
                <a:ln>
                  <a:noFill/>
                </a:ln>
                <a:solidFill>
                  <a:srgbClr val="0C5176"/>
                </a:solidFill>
                <a:effectLst/>
                <a:latin typeface="Menlo"/>
              </a:rPr>
              <a:t>docker swarm join</a:t>
            </a:r>
            <a:r>
              <a:rPr kumimoji="0" lang="uk-UA" altLang="uk-UA" sz="1000" b="0" i="0" u="none" strike="noStrike" cap="none" normalizeH="0" baseline="0" smtClean="0">
                <a:ln>
                  <a:noFill/>
                </a:ln>
                <a:solidFill>
                  <a:srgbClr val="33444C"/>
                </a:solidFill>
                <a:effectLst/>
                <a:latin typeface="Open Sans"/>
              </a:rPr>
              <a:t> with port 2377</a:t>
            </a:r>
            <a:r>
              <a:rPr kumimoji="0" lang="uk-UA" altLang="uk-UA" sz="900" b="0" i="0" u="none" strike="noStrike" cap="none" normalizeH="0" baseline="0" smtClean="0">
                <a:ln>
                  <a:noFill/>
                </a:ln>
                <a:solidFill>
                  <a:schemeClr val="tx1"/>
                </a:solidFill>
                <a:effectLst/>
              </a:rPr>
              <a:t> </a:t>
            </a:r>
            <a:endParaRPr kumimoji="0" lang="uk-UA" altLang="uk-UA" sz="1800" b="0" i="0" u="none" strike="noStrike" cap="none" normalizeH="0" baseline="0" smtClean="0">
              <a:ln>
                <a:noFill/>
              </a:ln>
              <a:solidFill>
                <a:schemeClr val="tx1"/>
              </a:solidFill>
              <a:effectLst/>
              <a:latin typeface="Arial" panose="020B0604020202020204" pitchFamily="34" charset="0"/>
            </a:endParaRPr>
          </a:p>
        </p:txBody>
      </p:sp>
      <p:sp>
        <p:nvSpPr>
          <p:cNvPr id="8" name="Прямоугольник 7"/>
          <p:cNvSpPr/>
          <p:nvPr/>
        </p:nvSpPr>
        <p:spPr>
          <a:xfrm>
            <a:off x="5871652" y="672152"/>
            <a:ext cx="6096000" cy="261610"/>
          </a:xfrm>
          <a:prstGeom prst="rect">
            <a:avLst/>
          </a:prstGeom>
        </p:spPr>
        <p:txBody>
          <a:bodyPr>
            <a:spAutoFit/>
          </a:bodyPr>
          <a:lstStyle/>
          <a:p>
            <a:r>
              <a:rPr lang="en-US" sz="1100" dirty="0">
                <a:solidFill>
                  <a:srgbClr val="33444C"/>
                </a:solidFill>
                <a:latin typeface="Open Sans"/>
              </a:rPr>
              <a:t> port </a:t>
            </a:r>
            <a:r>
              <a:rPr lang="en-US" sz="1100" dirty="0" smtClean="0">
                <a:solidFill>
                  <a:srgbClr val="33444C"/>
                </a:solidFill>
                <a:latin typeface="Open Sans"/>
              </a:rPr>
              <a:t>2376 </a:t>
            </a:r>
            <a:r>
              <a:rPr lang="en-US" sz="1100" dirty="0">
                <a:solidFill>
                  <a:srgbClr val="33444C"/>
                </a:solidFill>
                <a:latin typeface="Open Sans"/>
              </a:rPr>
              <a:t>is the Docker daemon port. Do not use this port or </a:t>
            </a:r>
            <a:r>
              <a:rPr lang="en-US" sz="1100" dirty="0">
                <a:solidFill>
                  <a:srgbClr val="0090C8"/>
                </a:solidFill>
                <a:latin typeface="Open Sans"/>
                <a:hlinkClick r:id="rId3"/>
              </a:rPr>
              <a:t>you may experience errors</a:t>
            </a:r>
            <a:endParaRPr lang="uk-UA" sz="1100" dirty="0"/>
          </a:p>
        </p:txBody>
      </p:sp>
      <p:cxnSp>
        <p:nvCxnSpPr>
          <p:cNvPr id="10" name="Прямая соединительная линия 9"/>
          <p:cNvCxnSpPr/>
          <p:nvPr/>
        </p:nvCxnSpPr>
        <p:spPr>
          <a:xfrm>
            <a:off x="8329961" y="900994"/>
            <a:ext cx="70252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Прямоугольник 10"/>
          <p:cNvSpPr/>
          <p:nvPr/>
        </p:nvSpPr>
        <p:spPr>
          <a:xfrm>
            <a:off x="9032488" y="473210"/>
            <a:ext cx="635619" cy="2212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2" name="Рисунок 11"/>
          <p:cNvPicPr>
            <a:picLocks noChangeAspect="1"/>
          </p:cNvPicPr>
          <p:nvPr/>
        </p:nvPicPr>
        <p:blipFill>
          <a:blip r:embed="rId4"/>
          <a:stretch>
            <a:fillRect/>
          </a:stretch>
        </p:blipFill>
        <p:spPr>
          <a:xfrm>
            <a:off x="134046" y="1888000"/>
            <a:ext cx="2952750" cy="257175"/>
          </a:xfrm>
          <a:prstGeom prst="rect">
            <a:avLst/>
          </a:prstGeom>
        </p:spPr>
      </p:pic>
      <p:sp>
        <p:nvSpPr>
          <p:cNvPr id="13" name="TextBox 12"/>
          <p:cNvSpPr txBox="1"/>
          <p:nvPr/>
        </p:nvSpPr>
        <p:spPr>
          <a:xfrm>
            <a:off x="3086796" y="1832939"/>
            <a:ext cx="1931491" cy="276999"/>
          </a:xfrm>
          <a:prstGeom prst="rect">
            <a:avLst/>
          </a:prstGeom>
          <a:noFill/>
        </p:spPr>
        <p:txBody>
          <a:bodyPr wrap="none" rtlCol="0">
            <a:spAutoFit/>
          </a:bodyPr>
          <a:lstStyle/>
          <a:p>
            <a:r>
              <a:rPr lang="ru-RU" sz="1200" dirty="0" err="1" smtClean="0">
                <a:solidFill>
                  <a:srgbClr val="FF0000"/>
                </a:solidFill>
              </a:rPr>
              <a:t>якщо</a:t>
            </a:r>
            <a:r>
              <a:rPr lang="ru-RU" sz="1200" dirty="0" smtClean="0">
                <a:solidFill>
                  <a:srgbClr val="FF0000"/>
                </a:solidFill>
              </a:rPr>
              <a:t> </a:t>
            </a:r>
            <a:r>
              <a:rPr lang="ru-RU" sz="1200" dirty="0" err="1" smtClean="0">
                <a:solidFill>
                  <a:srgbClr val="FF0000"/>
                </a:solidFill>
              </a:rPr>
              <a:t>проблеми</a:t>
            </a:r>
            <a:r>
              <a:rPr lang="ru-RU" sz="1200" dirty="0" smtClean="0">
                <a:solidFill>
                  <a:srgbClr val="FF0000"/>
                </a:solidFill>
              </a:rPr>
              <a:t> з </a:t>
            </a:r>
            <a:r>
              <a:rPr lang="en-US" sz="1200" dirty="0" err="1" smtClean="0">
                <a:solidFill>
                  <a:srgbClr val="FF0000"/>
                </a:solidFill>
              </a:rPr>
              <a:t>ssh</a:t>
            </a:r>
            <a:r>
              <a:rPr lang="en-US" sz="1200" dirty="0" smtClean="0">
                <a:solidFill>
                  <a:srgbClr val="FF0000"/>
                </a:solidFill>
              </a:rPr>
              <a:t> </a:t>
            </a:r>
            <a:r>
              <a:rPr lang="uk-UA" sz="1200" dirty="0" err="1" smtClean="0">
                <a:solidFill>
                  <a:srgbClr val="FF0000"/>
                </a:solidFill>
              </a:rPr>
              <a:t>юзай</a:t>
            </a:r>
            <a:endParaRPr lang="uk-UA" sz="1200" dirty="0">
              <a:solidFill>
                <a:srgbClr val="FF0000"/>
              </a:solidFill>
            </a:endParaRPr>
          </a:p>
        </p:txBody>
      </p:sp>
      <p:cxnSp>
        <p:nvCxnSpPr>
          <p:cNvPr id="15" name="Прямая соединительная линия 14"/>
          <p:cNvCxnSpPr/>
          <p:nvPr/>
        </p:nvCxnSpPr>
        <p:spPr>
          <a:xfrm>
            <a:off x="1248936" y="2083493"/>
            <a:ext cx="802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Рисунок 15"/>
          <p:cNvPicPr>
            <a:picLocks noChangeAspect="1"/>
          </p:cNvPicPr>
          <p:nvPr/>
        </p:nvPicPr>
        <p:blipFill>
          <a:blip r:embed="rId5"/>
          <a:stretch>
            <a:fillRect/>
          </a:stretch>
        </p:blipFill>
        <p:spPr>
          <a:xfrm>
            <a:off x="134046" y="2259043"/>
            <a:ext cx="3419475" cy="962025"/>
          </a:xfrm>
          <a:prstGeom prst="rect">
            <a:avLst/>
          </a:prstGeom>
        </p:spPr>
      </p:pic>
      <p:pic>
        <p:nvPicPr>
          <p:cNvPr id="17" name="Рисунок 16"/>
          <p:cNvPicPr>
            <a:picLocks noChangeAspect="1"/>
          </p:cNvPicPr>
          <p:nvPr/>
        </p:nvPicPr>
        <p:blipFill>
          <a:blip r:embed="rId6"/>
          <a:stretch>
            <a:fillRect/>
          </a:stretch>
        </p:blipFill>
        <p:spPr>
          <a:xfrm>
            <a:off x="134046" y="3334936"/>
            <a:ext cx="7391400" cy="847725"/>
          </a:xfrm>
          <a:prstGeom prst="rect">
            <a:avLst/>
          </a:prstGeom>
        </p:spPr>
      </p:pic>
      <p:cxnSp>
        <p:nvCxnSpPr>
          <p:cNvPr id="19" name="Прямая со стрелкой 18"/>
          <p:cNvCxnSpPr>
            <a:stCxn id="7" idx="1"/>
          </p:cNvCxnSpPr>
          <p:nvPr/>
        </p:nvCxnSpPr>
        <p:spPr>
          <a:xfrm flipH="1">
            <a:off x="936702" y="587477"/>
            <a:ext cx="5090675" cy="2055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flipV="1">
            <a:off x="6333893" y="4047893"/>
            <a:ext cx="512956" cy="111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Rectangle 2"/>
          <p:cNvSpPr>
            <a:spLocks noChangeArrowheads="1"/>
          </p:cNvSpPr>
          <p:nvPr/>
        </p:nvSpPr>
        <p:spPr bwMode="auto">
          <a:xfrm>
            <a:off x="3663176" y="2883611"/>
            <a:ext cx="5341434" cy="53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smtClean="0">
                <a:ln>
                  <a:noFill/>
                </a:ln>
                <a:solidFill>
                  <a:srgbClr val="33444C"/>
                </a:solidFill>
                <a:effectLst/>
                <a:latin typeface="Open Sans"/>
              </a:rPr>
              <a:t> Just remember that only swarm managers like </a:t>
            </a:r>
            <a:r>
              <a:rPr kumimoji="0" lang="uk-UA" altLang="uk-UA" sz="900" b="0" i="0" u="none" strike="noStrike" cap="none" normalizeH="0" baseline="0" smtClean="0">
                <a:ln>
                  <a:noFill/>
                </a:ln>
                <a:solidFill>
                  <a:srgbClr val="0C5176"/>
                </a:solidFill>
                <a:effectLst/>
                <a:latin typeface="Menlo"/>
              </a:rPr>
              <a:t>myvm1</a:t>
            </a:r>
            <a:r>
              <a:rPr kumimoji="0" lang="uk-UA" altLang="uk-UA" sz="1000" b="0" i="0" u="none" strike="noStrike" cap="none" normalizeH="0" baseline="0" smtClean="0">
                <a:ln>
                  <a:noFill/>
                </a:ln>
                <a:solidFill>
                  <a:srgbClr val="33444C"/>
                </a:solidFill>
                <a:effectLst/>
                <a:latin typeface="Open Sans"/>
              </a:rPr>
              <a:t> execute Docker commands; workers are just for capacity</a:t>
            </a:r>
            <a:r>
              <a:rPr kumimoji="0" lang="uk-UA" altLang="uk-UA" sz="900" b="0" i="0" u="none" strike="noStrike" cap="none" normalizeH="0" baseline="0" smtClean="0">
                <a:ln>
                  <a:noFill/>
                </a:ln>
                <a:solidFill>
                  <a:schemeClr val="tx1"/>
                </a:solidFill>
                <a:effectLst/>
              </a:rPr>
              <a:t> </a:t>
            </a:r>
            <a:endParaRPr kumimoji="0" lang="uk-UA" altLang="uk-UA" sz="1800" b="0" i="0" u="none" strike="noStrike" cap="none" normalizeH="0" baseline="0" smtClean="0">
              <a:ln>
                <a:noFill/>
              </a:ln>
              <a:solidFill>
                <a:schemeClr val="tx1"/>
              </a:solidFill>
              <a:effectLst/>
              <a:latin typeface="Arial" panose="020B0604020202020204" pitchFamily="34" charset="0"/>
            </a:endParaRPr>
          </a:p>
        </p:txBody>
      </p:sp>
      <p:cxnSp>
        <p:nvCxnSpPr>
          <p:cNvPr id="25" name="Прямая со стрелкой 24"/>
          <p:cNvCxnSpPr/>
          <p:nvPr/>
        </p:nvCxnSpPr>
        <p:spPr>
          <a:xfrm flipH="1">
            <a:off x="2642839" y="3112162"/>
            <a:ext cx="3691054" cy="812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Рисунок 25"/>
          <p:cNvPicPr>
            <a:picLocks noChangeAspect="1"/>
          </p:cNvPicPr>
          <p:nvPr/>
        </p:nvPicPr>
        <p:blipFill>
          <a:blip r:embed="rId7"/>
          <a:stretch>
            <a:fillRect/>
          </a:stretch>
        </p:blipFill>
        <p:spPr>
          <a:xfrm>
            <a:off x="134046" y="4263076"/>
            <a:ext cx="6934200" cy="1504950"/>
          </a:xfrm>
          <a:prstGeom prst="rect">
            <a:avLst/>
          </a:prstGeom>
        </p:spPr>
      </p:pic>
      <p:pic>
        <p:nvPicPr>
          <p:cNvPr id="27" name="Рисунок 26"/>
          <p:cNvPicPr>
            <a:picLocks noChangeAspect="1"/>
          </p:cNvPicPr>
          <p:nvPr/>
        </p:nvPicPr>
        <p:blipFill>
          <a:blip r:embed="rId8"/>
          <a:stretch>
            <a:fillRect/>
          </a:stretch>
        </p:blipFill>
        <p:spPr>
          <a:xfrm>
            <a:off x="134046" y="5793738"/>
            <a:ext cx="6199847" cy="269937"/>
          </a:xfrm>
          <a:prstGeom prst="rect">
            <a:avLst/>
          </a:prstGeom>
        </p:spPr>
      </p:pic>
      <p:pic>
        <p:nvPicPr>
          <p:cNvPr id="28" name="Рисунок 27"/>
          <p:cNvPicPr>
            <a:picLocks noChangeAspect="1"/>
          </p:cNvPicPr>
          <p:nvPr/>
        </p:nvPicPr>
        <p:blipFill>
          <a:blip r:embed="rId9"/>
          <a:stretch>
            <a:fillRect/>
          </a:stretch>
        </p:blipFill>
        <p:spPr>
          <a:xfrm>
            <a:off x="134046" y="6107425"/>
            <a:ext cx="6054881" cy="744671"/>
          </a:xfrm>
          <a:prstGeom prst="rect">
            <a:avLst/>
          </a:prstGeom>
        </p:spPr>
      </p:pic>
      <p:pic>
        <p:nvPicPr>
          <p:cNvPr id="29" name="Рисунок 28"/>
          <p:cNvPicPr>
            <a:picLocks noChangeAspect="1"/>
          </p:cNvPicPr>
          <p:nvPr/>
        </p:nvPicPr>
        <p:blipFill>
          <a:blip r:embed="rId10"/>
          <a:stretch>
            <a:fillRect/>
          </a:stretch>
        </p:blipFill>
        <p:spPr>
          <a:xfrm>
            <a:off x="7310669" y="4295122"/>
            <a:ext cx="4714875" cy="1323975"/>
          </a:xfrm>
          <a:prstGeom prst="rect">
            <a:avLst/>
          </a:prstGeom>
        </p:spPr>
      </p:pic>
      <p:pic>
        <p:nvPicPr>
          <p:cNvPr id="30" name="Рисунок 29"/>
          <p:cNvPicPr>
            <a:picLocks noChangeAspect="1"/>
          </p:cNvPicPr>
          <p:nvPr/>
        </p:nvPicPr>
        <p:blipFill>
          <a:blip r:embed="rId11"/>
          <a:stretch>
            <a:fillRect/>
          </a:stretch>
        </p:blipFill>
        <p:spPr>
          <a:xfrm>
            <a:off x="7310669" y="5730430"/>
            <a:ext cx="2266950" cy="238125"/>
          </a:xfrm>
          <a:prstGeom prst="rect">
            <a:avLst/>
          </a:prstGeom>
        </p:spPr>
      </p:pic>
      <p:pic>
        <p:nvPicPr>
          <p:cNvPr id="31" name="Рисунок 30"/>
          <p:cNvPicPr>
            <a:picLocks noChangeAspect="1"/>
          </p:cNvPicPr>
          <p:nvPr/>
        </p:nvPicPr>
        <p:blipFill>
          <a:blip r:embed="rId12"/>
          <a:stretch>
            <a:fillRect/>
          </a:stretch>
        </p:blipFill>
        <p:spPr>
          <a:xfrm>
            <a:off x="6489706" y="6120261"/>
            <a:ext cx="5702294" cy="663246"/>
          </a:xfrm>
          <a:prstGeom prst="rect">
            <a:avLst/>
          </a:prstGeom>
        </p:spPr>
      </p:pic>
      <p:sp>
        <p:nvSpPr>
          <p:cNvPr id="32" name="TextBox 31"/>
          <p:cNvSpPr txBox="1"/>
          <p:nvPr/>
        </p:nvSpPr>
        <p:spPr>
          <a:xfrm>
            <a:off x="4594302" y="4295122"/>
            <a:ext cx="1347100" cy="369332"/>
          </a:xfrm>
          <a:prstGeom prst="rect">
            <a:avLst/>
          </a:prstGeom>
          <a:noFill/>
        </p:spPr>
        <p:txBody>
          <a:bodyPr wrap="none" rtlCol="0">
            <a:spAutoFit/>
          </a:bodyPr>
          <a:lstStyle/>
          <a:p>
            <a:r>
              <a:rPr lang="uk-UA" dirty="0" smtClean="0"/>
              <a:t>на </a:t>
            </a:r>
            <a:r>
              <a:rPr lang="en-US" dirty="0" smtClean="0"/>
              <a:t>Windows</a:t>
            </a:r>
            <a:endParaRPr lang="uk-UA" dirty="0"/>
          </a:p>
        </p:txBody>
      </p:sp>
      <p:sp>
        <p:nvSpPr>
          <p:cNvPr id="33" name="TextBox 32"/>
          <p:cNvSpPr txBox="1"/>
          <p:nvPr/>
        </p:nvSpPr>
        <p:spPr>
          <a:xfrm>
            <a:off x="9668106" y="4295122"/>
            <a:ext cx="1194558" cy="369332"/>
          </a:xfrm>
          <a:prstGeom prst="rect">
            <a:avLst/>
          </a:prstGeom>
          <a:noFill/>
        </p:spPr>
        <p:txBody>
          <a:bodyPr wrap="none" rtlCol="0">
            <a:spAutoFit/>
          </a:bodyPr>
          <a:lstStyle/>
          <a:p>
            <a:r>
              <a:rPr lang="en-US" dirty="0" smtClean="0"/>
              <a:t>Linux, Mac</a:t>
            </a:r>
            <a:endParaRPr lang="uk-UA" dirty="0"/>
          </a:p>
        </p:txBody>
      </p:sp>
      <p:cxnSp>
        <p:nvCxnSpPr>
          <p:cNvPr id="35" name="Прямая соединительная линия 34"/>
          <p:cNvCxnSpPr/>
          <p:nvPr/>
        </p:nvCxnSpPr>
        <p:spPr>
          <a:xfrm>
            <a:off x="7187657" y="4263076"/>
            <a:ext cx="0" cy="166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flipH="1">
            <a:off x="6400498" y="5928706"/>
            <a:ext cx="787159" cy="398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p:nvPr/>
        </p:nvCxnSpPr>
        <p:spPr>
          <a:xfrm>
            <a:off x="6400498" y="5957404"/>
            <a:ext cx="0" cy="8149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p:nvCxnSpPr>
        <p:spPr>
          <a:xfrm>
            <a:off x="7187657" y="4263076"/>
            <a:ext cx="492334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59229" y="5497286"/>
            <a:ext cx="2727567" cy="108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Прямая со стрелкой 51"/>
          <p:cNvCxnSpPr/>
          <p:nvPr/>
        </p:nvCxnSpPr>
        <p:spPr>
          <a:xfrm flipH="1">
            <a:off x="234176" y="5497286"/>
            <a:ext cx="125053" cy="296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107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76201" y="87086"/>
            <a:ext cx="3895725" cy="304800"/>
          </a:xfrm>
          <a:prstGeom prst="rect">
            <a:avLst/>
          </a:prstGeom>
        </p:spPr>
      </p:pic>
      <p:pic>
        <p:nvPicPr>
          <p:cNvPr id="4" name="Рисунок 3"/>
          <p:cNvPicPr>
            <a:picLocks noChangeAspect="1"/>
          </p:cNvPicPr>
          <p:nvPr/>
        </p:nvPicPr>
        <p:blipFill>
          <a:blip r:embed="rId3"/>
          <a:stretch>
            <a:fillRect/>
          </a:stretch>
        </p:blipFill>
        <p:spPr>
          <a:xfrm>
            <a:off x="76201" y="541564"/>
            <a:ext cx="5724525" cy="1485900"/>
          </a:xfrm>
          <a:prstGeom prst="rect">
            <a:avLst/>
          </a:prstGeom>
        </p:spPr>
      </p:pic>
      <p:pic>
        <p:nvPicPr>
          <p:cNvPr id="2050" name="Picture 2" descr="routing mesh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5" y="2111826"/>
            <a:ext cx="6288768" cy="28018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lo World in brows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976" y="87086"/>
            <a:ext cx="5232854" cy="2934383"/>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6"/>
          <a:stretch>
            <a:fillRect/>
          </a:stretch>
        </p:blipFill>
        <p:spPr>
          <a:xfrm>
            <a:off x="6352496" y="1415597"/>
            <a:ext cx="5749017" cy="1104393"/>
          </a:xfrm>
          <a:prstGeom prst="rect">
            <a:avLst/>
          </a:prstGeom>
        </p:spPr>
      </p:pic>
      <p:sp>
        <p:nvSpPr>
          <p:cNvPr id="7" name="Rectangle 6"/>
          <p:cNvSpPr>
            <a:spLocks noChangeArrowheads="1"/>
          </p:cNvSpPr>
          <p:nvPr/>
        </p:nvSpPr>
        <p:spPr bwMode="auto">
          <a:xfrm>
            <a:off x="6436180" y="2602807"/>
            <a:ext cx="5574847" cy="13388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create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8B008B"/>
                </a:solidFill>
                <a:effectLst/>
                <a:latin typeface="Menlo"/>
              </a:rPr>
              <a:t>--</a:t>
            </a:r>
            <a:r>
              <a:rPr kumimoji="0" lang="uk-UA" altLang="uk-UA" sz="1000" b="0" i="0" u="none" strike="noStrike" cap="none" normalizeH="0" baseline="0" dirty="0" err="1" smtClean="0">
                <a:ln>
                  <a:noFill/>
                </a:ln>
                <a:solidFill>
                  <a:srgbClr val="8B008B"/>
                </a:solidFill>
                <a:effectLst/>
                <a:latin typeface="Menlo"/>
              </a:rPr>
              <a:t>driver</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virtualbox</a:t>
            </a:r>
            <a:r>
              <a:rPr kumimoji="0" lang="uk-UA" altLang="uk-UA" sz="1000" b="0" i="0" u="none" strike="noStrike" cap="none" normalizeH="0" baseline="0" dirty="0" smtClean="0">
                <a:ln>
                  <a:noFill/>
                </a:ln>
                <a:solidFill>
                  <a:srgbClr val="333333"/>
                </a:solidFill>
                <a:effectLst/>
                <a:latin typeface="Menlo"/>
              </a:rPr>
              <a:t> myvm1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Create</a:t>
            </a:r>
            <a:r>
              <a:rPr kumimoji="0" lang="uk-UA" altLang="uk-UA" sz="1000" b="0" i="0" u="none" strike="noStrike" cap="none" normalizeH="0" baseline="0" dirty="0" smtClean="0">
                <a:ln>
                  <a:noFill/>
                </a:ln>
                <a:solidFill>
                  <a:srgbClr val="228B22"/>
                </a:solidFill>
                <a:effectLst/>
                <a:latin typeface="Menlo"/>
              </a:rPr>
              <a:t> a VM (</a:t>
            </a:r>
            <a:r>
              <a:rPr kumimoji="0" lang="uk-UA" altLang="uk-UA" sz="1000" b="0" i="0" u="none" strike="noStrike" cap="none" normalizeH="0" baseline="0" dirty="0" err="1" smtClean="0">
                <a:ln>
                  <a:noFill/>
                </a:ln>
                <a:solidFill>
                  <a:srgbClr val="228B22"/>
                </a:solidFill>
                <a:effectLst/>
                <a:latin typeface="Menlo"/>
              </a:rPr>
              <a:t>Mac</a:t>
            </a:r>
            <a:r>
              <a:rPr kumimoji="0" lang="uk-UA" altLang="uk-UA" sz="1000" b="0" i="0" u="none" strike="noStrike" cap="none" normalizeH="0" baseline="0" dirty="0" smtClean="0">
                <a:ln>
                  <a:noFill/>
                </a:ln>
                <a:solidFill>
                  <a:srgbClr val="228B22"/>
                </a:solidFill>
                <a:effectLst/>
                <a:latin typeface="Menlo"/>
              </a:rPr>
              <a:t>, Win7, </a:t>
            </a:r>
            <a:r>
              <a:rPr kumimoji="0" lang="uk-UA" altLang="uk-UA" sz="1000" b="0" i="0" u="none" strike="noStrike" cap="none" normalizeH="0" baseline="0" dirty="0" err="1" smtClean="0">
                <a:ln>
                  <a:noFill/>
                </a:ln>
                <a:solidFill>
                  <a:srgbClr val="228B22"/>
                </a:solidFill>
                <a:effectLst/>
                <a:latin typeface="Menlo"/>
              </a:rPr>
              <a:t>Linux</a:t>
            </a:r>
            <a:r>
              <a:rPr kumimoji="0" lang="uk-UA" altLang="uk-UA" sz="1000" b="0" i="0" u="none" strike="noStrike" cap="none" normalizeH="0" baseline="0" dirty="0" smtClean="0">
                <a:ln>
                  <a:noFill/>
                </a:ln>
                <a:solidFill>
                  <a:srgbClr val="228B22"/>
                </a:solidFill>
                <a:effectLst/>
                <a:latin typeface="Menlo"/>
              </a:rPr>
              <a:t>)</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create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8B008B"/>
                </a:solidFill>
                <a:effectLst/>
                <a:latin typeface="Menlo"/>
              </a:rPr>
              <a:t>-d</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hyperv</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8B008B"/>
                </a:solidFill>
                <a:effectLst/>
                <a:latin typeface="Menlo"/>
              </a:rPr>
              <a:t>--</a:t>
            </a:r>
            <a:r>
              <a:rPr kumimoji="0" lang="uk-UA" altLang="uk-UA" sz="1000" b="0" i="0" u="none" strike="noStrike" cap="none" normalizeH="0" baseline="0" dirty="0" err="1" smtClean="0">
                <a:ln>
                  <a:noFill/>
                </a:ln>
                <a:solidFill>
                  <a:srgbClr val="8B008B"/>
                </a:solidFill>
                <a:effectLst/>
                <a:latin typeface="Menlo"/>
              </a:rPr>
              <a:t>hyperv-virtual-switch</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err="1" smtClean="0">
                <a:ln>
                  <a:noFill/>
                </a:ln>
                <a:solidFill>
                  <a:srgbClr val="CD5555"/>
                </a:solidFill>
                <a:effectLst/>
                <a:latin typeface="Menlo"/>
              </a:rPr>
              <a:t>myswitch</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smtClean="0">
                <a:ln>
                  <a:noFill/>
                </a:ln>
                <a:solidFill>
                  <a:srgbClr val="333333"/>
                </a:solidFill>
                <a:effectLst/>
                <a:latin typeface="Menlo"/>
              </a:rPr>
              <a:t> myvm1 </a:t>
            </a:r>
            <a:r>
              <a:rPr kumimoji="0" lang="uk-UA" altLang="uk-UA" sz="1000" b="0" i="0" u="none" strike="noStrike" cap="none" normalizeH="0" baseline="0" dirty="0" smtClean="0">
                <a:ln>
                  <a:noFill/>
                </a:ln>
                <a:solidFill>
                  <a:srgbClr val="228B22"/>
                </a:solidFill>
                <a:effectLst/>
                <a:latin typeface="Menlo"/>
              </a:rPr>
              <a:t># Win10</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env</a:t>
            </a:r>
            <a:r>
              <a:rPr kumimoji="0" lang="uk-UA" altLang="uk-UA" sz="1000" b="0" i="0" u="none" strike="noStrike" cap="none" normalizeH="0" baseline="0" dirty="0" smtClean="0">
                <a:ln>
                  <a:noFill/>
                </a:ln>
                <a:solidFill>
                  <a:srgbClr val="333333"/>
                </a:solidFill>
                <a:effectLst/>
                <a:latin typeface="Menlo"/>
              </a:rPr>
              <a:t> myvm1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View</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basic</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information</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about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your</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node</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ssh</a:t>
            </a:r>
            <a:r>
              <a:rPr kumimoji="0" lang="uk-UA" altLang="uk-UA" sz="1000" b="0" i="0" u="none" strike="noStrike" cap="none" normalizeH="0" baseline="0" dirty="0" smtClean="0">
                <a:ln>
                  <a:noFill/>
                </a:ln>
                <a:solidFill>
                  <a:srgbClr val="333333"/>
                </a:solidFill>
                <a:effectLst/>
                <a:latin typeface="Menlo"/>
              </a:rPr>
              <a:t> myvm1 </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err="1" smtClean="0">
                <a:ln>
                  <a:noFill/>
                </a:ln>
                <a:solidFill>
                  <a:srgbClr val="CD5555"/>
                </a:solidFill>
                <a:effectLst/>
                <a:latin typeface="Menlo"/>
              </a:rPr>
              <a:t>docker</a:t>
            </a:r>
            <a:r>
              <a:rPr kumimoji="0" lang="uk-UA" altLang="uk-UA" sz="1000" b="0" i="0" u="none" strike="noStrike" cap="none" normalizeH="0" baseline="0" dirty="0" smtClean="0">
                <a:ln>
                  <a:noFill/>
                </a:ln>
                <a:solidFill>
                  <a:srgbClr val="CD5555"/>
                </a:solidFill>
                <a:effectLst/>
                <a:latin typeface="Menlo"/>
              </a:rPr>
              <a:t> </a:t>
            </a:r>
            <a:r>
              <a:rPr kumimoji="0" lang="uk-UA" altLang="uk-UA" sz="1000" b="0" i="0" u="none" strike="noStrike" cap="none" normalizeH="0" baseline="0" dirty="0" err="1" smtClean="0">
                <a:ln>
                  <a:noFill/>
                </a:ln>
                <a:solidFill>
                  <a:srgbClr val="CD5555"/>
                </a:solidFill>
                <a:effectLst/>
                <a:latin typeface="Menlo"/>
              </a:rPr>
              <a:t>node</a:t>
            </a:r>
            <a:r>
              <a:rPr kumimoji="0" lang="uk-UA" altLang="uk-UA" sz="1000" b="0" i="0" u="none" strike="noStrike" cap="none" normalizeH="0" baseline="0" dirty="0" smtClean="0">
                <a:ln>
                  <a:noFill/>
                </a:ln>
                <a:solidFill>
                  <a:srgbClr val="CD5555"/>
                </a:solidFill>
                <a:effectLst/>
                <a:latin typeface="Menlo"/>
              </a:rPr>
              <a:t> </a:t>
            </a:r>
            <a:r>
              <a:rPr kumimoji="0" lang="uk-UA" altLang="uk-UA" sz="1000" b="0" i="0" u="none" strike="noStrike" cap="none" normalizeH="0" baseline="0" dirty="0" err="1" smtClean="0">
                <a:ln>
                  <a:noFill/>
                </a:ln>
                <a:solidFill>
                  <a:srgbClr val="CD5555"/>
                </a:solidFill>
                <a:effectLst/>
                <a:latin typeface="Menlo"/>
              </a:rPr>
              <a:t>ls</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List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the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nodes</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in</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your</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swarm</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ssh</a:t>
            </a:r>
            <a:r>
              <a:rPr kumimoji="0" lang="uk-UA" altLang="uk-UA" sz="1000" b="0" i="0" u="none" strike="noStrike" cap="none" normalizeH="0" baseline="0" dirty="0" smtClean="0">
                <a:ln>
                  <a:noFill/>
                </a:ln>
                <a:solidFill>
                  <a:srgbClr val="333333"/>
                </a:solidFill>
                <a:effectLst/>
                <a:latin typeface="Menlo"/>
              </a:rPr>
              <a:t> myvm1 </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err="1" smtClean="0">
                <a:ln>
                  <a:noFill/>
                </a:ln>
                <a:solidFill>
                  <a:srgbClr val="CD5555"/>
                </a:solidFill>
                <a:effectLst/>
                <a:latin typeface="Menlo"/>
              </a:rPr>
              <a:t>docker</a:t>
            </a:r>
            <a:r>
              <a:rPr kumimoji="0" lang="uk-UA" altLang="uk-UA" sz="1000" b="0" i="0" u="none" strike="noStrike" cap="none" normalizeH="0" baseline="0" dirty="0" smtClean="0">
                <a:ln>
                  <a:noFill/>
                </a:ln>
                <a:solidFill>
                  <a:srgbClr val="CD5555"/>
                </a:solidFill>
                <a:effectLst/>
                <a:latin typeface="Menlo"/>
              </a:rPr>
              <a:t> </a:t>
            </a:r>
            <a:r>
              <a:rPr kumimoji="0" lang="uk-UA" altLang="uk-UA" sz="1000" b="0" i="0" u="none" strike="noStrike" cap="none" normalizeH="0" baseline="0" dirty="0" err="1" smtClean="0">
                <a:ln>
                  <a:noFill/>
                </a:ln>
                <a:solidFill>
                  <a:srgbClr val="CD5555"/>
                </a:solidFill>
                <a:effectLst/>
                <a:latin typeface="Menlo"/>
              </a:rPr>
              <a:t>node</a:t>
            </a:r>
            <a:r>
              <a:rPr kumimoji="0" lang="uk-UA" altLang="uk-UA" sz="1000" b="0" i="0" u="none" strike="noStrike" cap="none" normalizeH="0" baseline="0" dirty="0" smtClean="0">
                <a:ln>
                  <a:noFill/>
                </a:ln>
                <a:solidFill>
                  <a:srgbClr val="CD5555"/>
                </a:solidFill>
                <a:effectLst/>
                <a:latin typeface="Menlo"/>
              </a:rPr>
              <a:t> </a:t>
            </a:r>
            <a:r>
              <a:rPr kumimoji="0" lang="uk-UA" altLang="uk-UA" sz="1000" b="0" i="0" u="none" strike="noStrike" cap="none" normalizeH="0" baseline="0" dirty="0" err="1" smtClean="0">
                <a:ln>
                  <a:noFill/>
                </a:ln>
                <a:solidFill>
                  <a:srgbClr val="CD5555"/>
                </a:solidFill>
                <a:effectLst/>
                <a:latin typeface="Menlo"/>
              </a:rPr>
              <a:t>inspect</a:t>
            </a:r>
            <a:r>
              <a:rPr kumimoji="0" lang="uk-UA" altLang="uk-UA" sz="1000" b="0" i="0" u="none" strike="noStrike" cap="none" normalizeH="0" baseline="0" dirty="0" smtClean="0">
                <a:ln>
                  <a:noFill/>
                </a:ln>
                <a:solidFill>
                  <a:srgbClr val="CD5555"/>
                </a:solidFill>
                <a:effectLst/>
                <a:latin typeface="Menlo"/>
              </a:rPr>
              <a:t> &lt;</a:t>
            </a:r>
            <a:r>
              <a:rPr kumimoji="0" lang="uk-UA" altLang="uk-UA" sz="1000" b="0" i="0" u="none" strike="noStrike" cap="none" normalizeH="0" baseline="0" dirty="0" err="1" smtClean="0">
                <a:ln>
                  <a:noFill/>
                </a:ln>
                <a:solidFill>
                  <a:srgbClr val="CD5555"/>
                </a:solidFill>
                <a:effectLst/>
                <a:latin typeface="Menlo"/>
              </a:rPr>
              <a:t>node</a:t>
            </a:r>
            <a:r>
              <a:rPr kumimoji="0" lang="uk-UA" altLang="uk-UA" sz="1000" b="0" i="0" u="none" strike="noStrike" cap="none" normalizeH="0" baseline="0" dirty="0" smtClean="0">
                <a:ln>
                  <a:noFill/>
                </a:ln>
                <a:solidFill>
                  <a:srgbClr val="CD5555"/>
                </a:solidFill>
                <a:effectLst/>
                <a:latin typeface="Menlo"/>
              </a:rPr>
              <a:t> ID&gt;"</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Inspect</a:t>
            </a:r>
            <a:r>
              <a:rPr kumimoji="0" lang="uk-UA" altLang="uk-UA" sz="1000" b="0" i="0" u="none" strike="noStrike" cap="none" normalizeH="0" baseline="0" dirty="0" smtClean="0">
                <a:ln>
                  <a:noFill/>
                </a:ln>
                <a:solidFill>
                  <a:srgbClr val="228B22"/>
                </a:solidFill>
                <a:effectLst/>
                <a:latin typeface="Menlo"/>
              </a:rPr>
              <a:t> a </a:t>
            </a:r>
            <a:r>
              <a:rPr kumimoji="0" lang="uk-UA" altLang="uk-UA" sz="1000" b="0" i="0" u="none" strike="noStrike" cap="none" normalizeH="0" baseline="0" dirty="0" err="1" smtClean="0">
                <a:ln>
                  <a:noFill/>
                </a:ln>
                <a:solidFill>
                  <a:srgbClr val="228B22"/>
                </a:solidFill>
                <a:effectLst/>
                <a:latin typeface="Menlo"/>
              </a:rPr>
              <a:t>node</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ssh</a:t>
            </a:r>
            <a:r>
              <a:rPr kumimoji="0" lang="uk-UA" altLang="uk-UA" sz="1000" b="0" i="0" u="none" strike="noStrike" cap="none" normalizeH="0" baseline="0" dirty="0" smtClean="0">
                <a:ln>
                  <a:noFill/>
                </a:ln>
                <a:solidFill>
                  <a:srgbClr val="333333"/>
                </a:solidFill>
                <a:effectLst/>
                <a:latin typeface="Menlo"/>
              </a:rPr>
              <a:t> myvm1 </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err="1" smtClean="0">
                <a:ln>
                  <a:noFill/>
                </a:ln>
                <a:solidFill>
                  <a:srgbClr val="CD5555"/>
                </a:solidFill>
                <a:effectLst/>
                <a:latin typeface="Menlo"/>
              </a:rPr>
              <a:t>docker</a:t>
            </a:r>
            <a:r>
              <a:rPr kumimoji="0" lang="uk-UA" altLang="uk-UA" sz="1000" b="0" i="0" u="none" strike="noStrike" cap="none" normalizeH="0" baseline="0" dirty="0" smtClean="0">
                <a:ln>
                  <a:noFill/>
                </a:ln>
                <a:solidFill>
                  <a:srgbClr val="CD5555"/>
                </a:solidFill>
                <a:effectLst/>
                <a:latin typeface="Menlo"/>
              </a:rPr>
              <a:t> </a:t>
            </a:r>
            <a:r>
              <a:rPr kumimoji="0" lang="uk-UA" altLang="uk-UA" sz="1000" b="0" i="0" u="none" strike="noStrike" cap="none" normalizeH="0" baseline="0" dirty="0" err="1" smtClean="0">
                <a:ln>
                  <a:noFill/>
                </a:ln>
                <a:solidFill>
                  <a:srgbClr val="CD5555"/>
                </a:solidFill>
                <a:effectLst/>
                <a:latin typeface="Menlo"/>
              </a:rPr>
              <a:t>swarm</a:t>
            </a:r>
            <a:r>
              <a:rPr kumimoji="0" lang="uk-UA" altLang="uk-UA" sz="1000" b="0" i="0" u="none" strike="noStrike" cap="none" normalizeH="0" baseline="0" dirty="0" smtClean="0">
                <a:ln>
                  <a:noFill/>
                </a:ln>
                <a:solidFill>
                  <a:srgbClr val="CD5555"/>
                </a:solidFill>
                <a:effectLst/>
                <a:latin typeface="Menlo"/>
              </a:rPr>
              <a:t> </a:t>
            </a:r>
            <a:r>
              <a:rPr kumimoji="0" lang="uk-UA" altLang="uk-UA" sz="1000" b="0" i="0" u="none" strike="noStrike" cap="none" normalizeH="0" baseline="0" dirty="0" err="1" smtClean="0">
                <a:ln>
                  <a:noFill/>
                </a:ln>
                <a:solidFill>
                  <a:srgbClr val="CD5555"/>
                </a:solidFill>
                <a:effectLst/>
                <a:latin typeface="Menlo"/>
              </a:rPr>
              <a:t>join-token</a:t>
            </a:r>
            <a:r>
              <a:rPr kumimoji="0" lang="uk-UA" altLang="uk-UA" sz="1000" b="0" i="0" u="none" strike="noStrike" cap="none" normalizeH="0" baseline="0" dirty="0" smtClean="0">
                <a:ln>
                  <a:noFill/>
                </a:ln>
                <a:solidFill>
                  <a:srgbClr val="CD5555"/>
                </a:solidFill>
                <a:effectLst/>
                <a:latin typeface="Menlo"/>
              </a:rPr>
              <a:t> -q </a:t>
            </a:r>
            <a:r>
              <a:rPr kumimoji="0" lang="uk-UA" altLang="uk-UA" sz="1000" b="0" i="0" u="none" strike="noStrike" cap="none" normalizeH="0" baseline="0" dirty="0" err="1" smtClean="0">
                <a:ln>
                  <a:noFill/>
                </a:ln>
                <a:solidFill>
                  <a:srgbClr val="CD5555"/>
                </a:solidFill>
                <a:effectLst/>
                <a:latin typeface="Menlo"/>
              </a:rPr>
              <a:t>worker</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View</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join</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token</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ssh</a:t>
            </a:r>
            <a:r>
              <a:rPr kumimoji="0" lang="uk-UA" altLang="uk-UA" sz="1000" b="0" i="0" u="none" strike="noStrike" cap="none" normalizeH="0" baseline="0" dirty="0" smtClean="0">
                <a:ln>
                  <a:noFill/>
                </a:ln>
                <a:solidFill>
                  <a:srgbClr val="333333"/>
                </a:solidFill>
                <a:effectLst/>
                <a:latin typeface="Menlo"/>
              </a:rPr>
              <a:t> myvm1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Open</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an</a:t>
            </a:r>
            <a:r>
              <a:rPr kumimoji="0" lang="uk-UA" altLang="uk-UA" sz="1000" b="0" i="0" u="none" strike="noStrike" cap="none" normalizeH="0" baseline="0" dirty="0" smtClean="0">
                <a:ln>
                  <a:noFill/>
                </a:ln>
                <a:solidFill>
                  <a:srgbClr val="228B22"/>
                </a:solidFill>
                <a:effectLst/>
                <a:latin typeface="Menlo"/>
              </a:rPr>
              <a:t> SSH </a:t>
            </a:r>
            <a:r>
              <a:rPr kumimoji="0" lang="uk-UA" altLang="uk-UA" sz="1000" b="0" i="0" u="none" strike="noStrike" cap="none" normalizeH="0" baseline="0" dirty="0" err="1" smtClean="0">
                <a:ln>
                  <a:noFill/>
                </a:ln>
                <a:solidFill>
                  <a:srgbClr val="228B22"/>
                </a:solidFill>
                <a:effectLst/>
                <a:latin typeface="Menlo"/>
              </a:rPr>
              <a:t>session</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with</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the</a:t>
            </a:r>
            <a:r>
              <a:rPr kumimoji="0" lang="uk-UA" altLang="uk-UA" sz="1000" b="0" i="0" u="none" strike="noStrike" cap="none" normalizeH="0" baseline="0" dirty="0" smtClean="0">
                <a:ln>
                  <a:noFill/>
                </a:ln>
                <a:solidFill>
                  <a:srgbClr val="228B22"/>
                </a:solidFill>
                <a:effectLst/>
                <a:latin typeface="Menlo"/>
              </a:rPr>
              <a:t> VM; </a:t>
            </a:r>
            <a:r>
              <a:rPr kumimoji="0" lang="uk-UA" altLang="uk-UA" sz="1000" b="0" i="0" u="none" strike="noStrike" cap="none" normalizeH="0" baseline="0" dirty="0" err="1" smtClean="0">
                <a:ln>
                  <a:noFill/>
                </a:ln>
                <a:solidFill>
                  <a:srgbClr val="228B22"/>
                </a:solidFill>
                <a:effectLst/>
                <a:latin typeface="Menlo"/>
              </a:rPr>
              <a:t>type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exit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end</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node</a:t>
            </a:r>
            <a:r>
              <a:rPr lang="en-US" altLang="uk-UA" sz="1000" dirty="0">
                <a:solidFill>
                  <a:srgbClr val="333333"/>
                </a:solidFill>
                <a:latin typeface="Menlo"/>
              </a:rPr>
              <a:t> </a:t>
            </a:r>
            <a:r>
              <a:rPr lang="en-US" altLang="uk-UA" sz="1000" dirty="0" smtClean="0">
                <a:solidFill>
                  <a:srgbClr val="333333"/>
                </a:solidFill>
                <a:latin typeface="Menlo"/>
              </a:rPr>
              <a:t>ls</a:t>
            </a:r>
            <a:r>
              <a:rPr lang="en-US" altLang="uk-UA" sz="1200" dirty="0" smtClean="0">
                <a:solidFill>
                  <a:srgbClr val="658B00"/>
                </a:solidFill>
                <a:latin typeface="Arial" panose="020B0604020202020204" pitchFamily="34" charset="0"/>
              </a:rPr>
              <a:t>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View</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nodes</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in</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swarm</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while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logged</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on</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manager</a:t>
            </a:r>
            <a:r>
              <a:rPr kumimoji="0" lang="uk-UA" altLang="uk-UA" sz="1000" b="0" i="0" u="none" strike="noStrike" cap="none" normalizeH="0" baseline="0" dirty="0" smtClean="0">
                <a:ln>
                  <a:noFill/>
                </a:ln>
                <a:solidFill>
                  <a:srgbClr val="228B22"/>
                </a:solidFill>
                <a:effectLst/>
                <a:latin typeface="Menlo"/>
              </a:rPr>
              <a:t>)</a:t>
            </a:r>
            <a:r>
              <a:rPr kumimoji="0" lang="uk-UA" altLang="uk-UA" sz="9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pic>
        <p:nvPicPr>
          <p:cNvPr id="8" name="Рисунок 7"/>
          <p:cNvPicPr>
            <a:picLocks noChangeAspect="1"/>
          </p:cNvPicPr>
          <p:nvPr/>
        </p:nvPicPr>
        <p:blipFill>
          <a:blip r:embed="rId7"/>
          <a:stretch>
            <a:fillRect/>
          </a:stretch>
        </p:blipFill>
        <p:spPr>
          <a:xfrm>
            <a:off x="6429377" y="4024428"/>
            <a:ext cx="5581650" cy="1047750"/>
          </a:xfrm>
          <a:prstGeom prst="rect">
            <a:avLst/>
          </a:prstGeom>
        </p:spPr>
      </p:pic>
      <p:sp>
        <p:nvSpPr>
          <p:cNvPr id="9" name="Rectangle 7"/>
          <p:cNvSpPr>
            <a:spLocks noChangeArrowheads="1"/>
          </p:cNvSpPr>
          <p:nvPr/>
        </p:nvSpPr>
        <p:spPr bwMode="auto">
          <a:xfrm>
            <a:off x="76201" y="4974749"/>
            <a:ext cx="6288768" cy="180046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smtClean="0">
                <a:ln>
                  <a:noFill/>
                </a:ln>
                <a:solidFill>
                  <a:srgbClr val="333333"/>
                </a:solidFill>
                <a:effectLst/>
                <a:latin typeface="Menlo"/>
              </a:rPr>
              <a:t>&amp; </a:t>
            </a:r>
            <a:r>
              <a:rPr kumimoji="0" lang="uk-UA" altLang="uk-UA" sz="1000" b="0" i="0" u="none" strike="noStrike" cap="none" normalizeH="0" baseline="0" dirty="0" smtClean="0">
                <a:ln>
                  <a:noFill/>
                </a:ln>
                <a:solidFill>
                  <a:srgbClr val="CD5555"/>
                </a:solidFill>
                <a:effectLst/>
                <a:latin typeface="Menlo"/>
              </a:rPr>
              <a:t>"C:\Program </a:t>
            </a:r>
            <a:r>
              <a:rPr kumimoji="0" lang="uk-UA" altLang="uk-UA" sz="1000" b="0" i="0" u="none" strike="noStrike" cap="none" normalizeH="0" baseline="0" dirty="0" err="1" smtClean="0">
                <a:ln>
                  <a:noFill/>
                </a:ln>
                <a:solidFill>
                  <a:srgbClr val="CD5555"/>
                </a:solidFill>
                <a:effectLst/>
                <a:latin typeface="Menlo"/>
              </a:rPr>
              <a:t>Files</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err="1" smtClean="0">
                <a:ln>
                  <a:noFill/>
                </a:ln>
                <a:solidFill>
                  <a:srgbClr val="CD5555"/>
                </a:solidFill>
                <a:effectLst/>
                <a:latin typeface="Menlo"/>
              </a:rPr>
              <a:t>Docker</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err="1" smtClean="0">
                <a:ln>
                  <a:noFill/>
                </a:ln>
                <a:solidFill>
                  <a:srgbClr val="CD5555"/>
                </a:solidFill>
                <a:effectLst/>
                <a:latin typeface="Menlo"/>
              </a:rPr>
              <a:t>Docker</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err="1" smtClean="0">
                <a:ln>
                  <a:noFill/>
                </a:ln>
                <a:solidFill>
                  <a:srgbClr val="CD5555"/>
                </a:solidFill>
                <a:effectLst/>
                <a:latin typeface="Menlo"/>
              </a:rPr>
              <a:t>Resources</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err="1" smtClean="0">
                <a:ln>
                  <a:noFill/>
                </a:ln>
                <a:solidFill>
                  <a:srgbClr val="CD5555"/>
                </a:solidFill>
                <a:effectLst/>
                <a:latin typeface="Menlo"/>
              </a:rPr>
              <a:t>bin</a:t>
            </a:r>
            <a:r>
              <a:rPr kumimoji="0" lang="uk-UA" altLang="uk-UA" sz="1000" b="0" i="0" u="none" strike="noStrike" cap="none" normalizeH="0" baseline="0" dirty="0" smtClean="0">
                <a:ln>
                  <a:noFill/>
                </a:ln>
                <a:solidFill>
                  <a:srgbClr val="CD5555"/>
                </a:solidFill>
                <a:effectLst/>
                <a:latin typeface="Menlo"/>
              </a:rPr>
              <a:t>\docker-machine.exe"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env</a:t>
            </a:r>
            <a:r>
              <a:rPr kumimoji="0" lang="uk-UA" altLang="uk-UA" sz="1000" b="0" i="0" u="none" strike="noStrike" cap="none" normalizeH="0" baseline="0" dirty="0" smtClean="0">
                <a:ln>
                  <a:noFill/>
                </a:ln>
                <a:solidFill>
                  <a:srgbClr val="333333"/>
                </a:solidFill>
                <a:effectLst/>
                <a:latin typeface="Menlo"/>
              </a:rPr>
              <a:t> myvm1 | </a:t>
            </a:r>
            <a:r>
              <a:rPr kumimoji="0" lang="uk-UA" altLang="uk-UA" sz="1000" b="0" i="0" u="none" strike="noStrike" cap="none" normalizeH="0" baseline="0" dirty="0" err="1" smtClean="0">
                <a:ln>
                  <a:noFill/>
                </a:ln>
                <a:solidFill>
                  <a:srgbClr val="333333"/>
                </a:solidFill>
                <a:effectLst/>
                <a:latin typeface="Menlo"/>
              </a:rPr>
              <a:t>Invoke-Expression</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228B22"/>
                </a:solidFill>
                <a:effectLst/>
                <a:latin typeface="Menlo"/>
              </a:rPr>
              <a:t># Windows </a:t>
            </a:r>
            <a:r>
              <a:rPr kumimoji="0" lang="uk-UA" altLang="uk-UA" sz="1000" b="0" i="0" u="none" strike="noStrike" cap="none" normalizeH="0" baseline="0" dirty="0" err="1" smtClean="0">
                <a:ln>
                  <a:noFill/>
                </a:ln>
                <a:solidFill>
                  <a:srgbClr val="228B22"/>
                </a:solidFill>
                <a:effectLst/>
                <a:latin typeface="Menlo"/>
              </a:rPr>
              <a:t>command</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connect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shell</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myvm1</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stack</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deploy</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8B008B"/>
                </a:solidFill>
                <a:effectLst/>
                <a:latin typeface="Menlo"/>
              </a:rPr>
              <a:t>-c</a:t>
            </a:r>
            <a:r>
              <a:rPr kumimoji="0" lang="uk-UA" altLang="uk-UA" sz="1000" b="0" i="0" u="none" strike="noStrike" cap="none" normalizeH="0" baseline="0" dirty="0" smtClean="0">
                <a:ln>
                  <a:noFill/>
                </a:ln>
                <a:solidFill>
                  <a:srgbClr val="333333"/>
                </a:solidFill>
                <a:effectLst/>
                <a:latin typeface="Menlo"/>
              </a:rPr>
              <a:t> &lt;</a:t>
            </a:r>
            <a:r>
              <a:rPr kumimoji="0" lang="uk-UA" altLang="uk-UA" sz="1000" b="0" i="0" u="none" strike="noStrike" cap="none" normalizeH="0" baseline="0" dirty="0" err="1" smtClean="0">
                <a:ln>
                  <a:noFill/>
                </a:ln>
                <a:solidFill>
                  <a:srgbClr val="333333"/>
                </a:solidFill>
                <a:effectLst/>
                <a:latin typeface="Menlo"/>
              </a:rPr>
              <a:t>file</a:t>
            </a:r>
            <a:r>
              <a:rPr kumimoji="0" lang="uk-UA" altLang="uk-UA" sz="1000" b="0" i="0" u="none" strike="noStrike" cap="none" normalizeH="0" baseline="0" dirty="0" smtClean="0">
                <a:ln>
                  <a:noFill/>
                </a:ln>
                <a:solidFill>
                  <a:srgbClr val="333333"/>
                </a:solidFill>
                <a:effectLst/>
                <a:latin typeface="Menlo"/>
              </a:rPr>
              <a:t>&gt; &lt;</a:t>
            </a:r>
            <a:r>
              <a:rPr kumimoji="0" lang="uk-UA" altLang="uk-UA" sz="1000" b="0" i="0" u="none" strike="noStrike" cap="none" normalizeH="0" baseline="0" dirty="0" err="1" smtClean="0">
                <a:ln>
                  <a:noFill/>
                </a:ln>
                <a:solidFill>
                  <a:srgbClr val="333333"/>
                </a:solidFill>
                <a:effectLst/>
                <a:latin typeface="Menlo"/>
              </a:rPr>
              <a:t>app</a:t>
            </a:r>
            <a:r>
              <a:rPr kumimoji="0" lang="uk-UA" altLang="uk-UA" sz="1000" b="0" i="0" u="none" strike="noStrike" cap="none" normalizeH="0" baseline="0" dirty="0" smtClean="0">
                <a:ln>
                  <a:noFill/>
                </a:ln>
                <a:solidFill>
                  <a:srgbClr val="333333"/>
                </a:solidFill>
                <a:effectLst/>
                <a:latin typeface="Menlo"/>
              </a:rPr>
              <a:t>&gt;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Deploy</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an</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app</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command</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shell</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must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be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set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talk</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manager</a:t>
            </a:r>
            <a:r>
              <a:rPr kumimoji="0" lang="uk-UA" altLang="uk-UA" sz="1000" b="0" i="0" u="none" strike="noStrike" cap="none" normalizeH="0" baseline="0" dirty="0" smtClean="0">
                <a:ln>
                  <a:noFill/>
                </a:ln>
                <a:solidFill>
                  <a:srgbClr val="228B22"/>
                </a:solidFill>
                <a:effectLst/>
                <a:latin typeface="Menlo"/>
              </a:rPr>
              <a:t> (myvm1), </a:t>
            </a:r>
            <a:r>
              <a:rPr kumimoji="0" lang="uk-UA" altLang="uk-UA" sz="1000" b="0" i="0" u="none" strike="noStrike" cap="none" normalizeH="0" baseline="0" dirty="0" err="1" smtClean="0">
                <a:ln>
                  <a:noFill/>
                </a:ln>
                <a:solidFill>
                  <a:srgbClr val="228B22"/>
                </a:solidFill>
                <a:effectLst/>
                <a:latin typeface="Menlo"/>
              </a:rPr>
              <a:t>uses</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local</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Compose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file</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scp</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docker-compose.yml</a:t>
            </a:r>
            <a:r>
              <a:rPr kumimoji="0" lang="uk-UA" altLang="uk-UA" sz="1000" b="0" i="0" u="none" strike="noStrike" cap="none" normalizeH="0" baseline="0" dirty="0" smtClean="0">
                <a:ln>
                  <a:noFill/>
                </a:ln>
                <a:solidFill>
                  <a:srgbClr val="333333"/>
                </a:solidFill>
                <a:effectLst/>
                <a:latin typeface="Menlo"/>
              </a:rPr>
              <a:t> myvm1:~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Copy</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file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node's</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home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dir</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only</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required</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if</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you</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use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ssh</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connect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manager</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and</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deploy</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the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app</a:t>
            </a:r>
            <a:r>
              <a:rPr kumimoji="0" lang="uk-UA" altLang="uk-UA" sz="1000" b="0" i="0" u="none" strike="noStrike" cap="none" normalizeH="0" baseline="0" dirty="0" smtClean="0">
                <a:ln>
                  <a:noFill/>
                </a:ln>
                <a:solidFill>
                  <a:srgbClr val="228B22"/>
                </a:solidFill>
                <a:effectLst/>
                <a:latin typeface="Menlo"/>
              </a:rPr>
              <a:t>)</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ssh</a:t>
            </a:r>
            <a:r>
              <a:rPr kumimoji="0" lang="uk-UA" altLang="uk-UA" sz="1000" b="0" i="0" u="none" strike="noStrike" cap="none" normalizeH="0" baseline="0" dirty="0" smtClean="0">
                <a:ln>
                  <a:noFill/>
                </a:ln>
                <a:solidFill>
                  <a:srgbClr val="333333"/>
                </a:solidFill>
                <a:effectLst/>
                <a:latin typeface="Menlo"/>
              </a:rPr>
              <a:t> myvm1 </a:t>
            </a:r>
            <a:r>
              <a:rPr kumimoji="0" lang="uk-UA" altLang="uk-UA" sz="1000" b="0" i="0" u="none" strike="noStrike" cap="none" normalizeH="0" baseline="0" dirty="0" smtClean="0">
                <a:ln>
                  <a:noFill/>
                </a:ln>
                <a:solidFill>
                  <a:srgbClr val="CD5555"/>
                </a:solidFill>
                <a:effectLst/>
                <a:latin typeface="Menlo"/>
              </a:rPr>
              <a:t>"</a:t>
            </a:r>
            <a:r>
              <a:rPr kumimoji="0" lang="uk-UA" altLang="uk-UA" sz="1000" b="0" i="0" u="none" strike="noStrike" cap="none" normalizeH="0" baseline="0" dirty="0" err="1" smtClean="0">
                <a:ln>
                  <a:noFill/>
                </a:ln>
                <a:solidFill>
                  <a:srgbClr val="CD5555"/>
                </a:solidFill>
                <a:effectLst/>
                <a:latin typeface="Menlo"/>
              </a:rPr>
              <a:t>docker</a:t>
            </a:r>
            <a:r>
              <a:rPr kumimoji="0" lang="uk-UA" altLang="uk-UA" sz="1000" b="0" i="0" u="none" strike="noStrike" cap="none" normalizeH="0" baseline="0" dirty="0" smtClean="0">
                <a:ln>
                  <a:noFill/>
                </a:ln>
                <a:solidFill>
                  <a:srgbClr val="CD5555"/>
                </a:solidFill>
                <a:effectLst/>
                <a:latin typeface="Menlo"/>
              </a:rPr>
              <a:t> </a:t>
            </a:r>
            <a:r>
              <a:rPr kumimoji="0" lang="uk-UA" altLang="uk-UA" sz="1000" b="0" i="0" u="none" strike="noStrike" cap="none" normalizeH="0" baseline="0" dirty="0" err="1" smtClean="0">
                <a:ln>
                  <a:noFill/>
                </a:ln>
                <a:solidFill>
                  <a:srgbClr val="CD5555"/>
                </a:solidFill>
                <a:effectLst/>
                <a:latin typeface="Menlo"/>
              </a:rPr>
              <a:t>stack</a:t>
            </a:r>
            <a:r>
              <a:rPr kumimoji="0" lang="uk-UA" altLang="uk-UA" sz="1000" b="0" i="0" u="none" strike="noStrike" cap="none" normalizeH="0" baseline="0" dirty="0" smtClean="0">
                <a:ln>
                  <a:noFill/>
                </a:ln>
                <a:solidFill>
                  <a:srgbClr val="CD5555"/>
                </a:solidFill>
                <a:effectLst/>
                <a:latin typeface="Menlo"/>
              </a:rPr>
              <a:t> </a:t>
            </a:r>
            <a:r>
              <a:rPr kumimoji="0" lang="uk-UA" altLang="uk-UA" sz="1000" b="0" i="0" u="none" strike="noStrike" cap="none" normalizeH="0" baseline="0" dirty="0" err="1" smtClean="0">
                <a:ln>
                  <a:noFill/>
                </a:ln>
                <a:solidFill>
                  <a:srgbClr val="CD5555"/>
                </a:solidFill>
                <a:effectLst/>
                <a:latin typeface="Menlo"/>
              </a:rPr>
              <a:t>deploy</a:t>
            </a:r>
            <a:r>
              <a:rPr kumimoji="0" lang="uk-UA" altLang="uk-UA" sz="1000" b="0" i="0" u="none" strike="noStrike" cap="none" normalizeH="0" baseline="0" dirty="0" smtClean="0">
                <a:ln>
                  <a:noFill/>
                </a:ln>
                <a:solidFill>
                  <a:srgbClr val="CD5555"/>
                </a:solidFill>
                <a:effectLst/>
                <a:latin typeface="Menlo"/>
              </a:rPr>
              <a:t> -c &lt;</a:t>
            </a:r>
            <a:r>
              <a:rPr kumimoji="0" lang="uk-UA" altLang="uk-UA" sz="1000" b="0" i="0" u="none" strike="noStrike" cap="none" normalizeH="0" baseline="0" dirty="0" err="1" smtClean="0">
                <a:ln>
                  <a:noFill/>
                </a:ln>
                <a:solidFill>
                  <a:srgbClr val="CD5555"/>
                </a:solidFill>
                <a:effectLst/>
                <a:latin typeface="Menlo"/>
              </a:rPr>
              <a:t>file</a:t>
            </a:r>
            <a:r>
              <a:rPr kumimoji="0" lang="uk-UA" altLang="uk-UA" sz="1000" b="0" i="0" u="none" strike="noStrike" cap="none" normalizeH="0" baseline="0" dirty="0" smtClean="0">
                <a:ln>
                  <a:noFill/>
                </a:ln>
                <a:solidFill>
                  <a:srgbClr val="CD5555"/>
                </a:solidFill>
                <a:effectLst/>
                <a:latin typeface="Menlo"/>
              </a:rPr>
              <a:t>&gt; &lt;</a:t>
            </a:r>
            <a:r>
              <a:rPr kumimoji="0" lang="uk-UA" altLang="uk-UA" sz="1000" b="0" i="0" u="none" strike="noStrike" cap="none" normalizeH="0" baseline="0" dirty="0" err="1" smtClean="0">
                <a:ln>
                  <a:noFill/>
                </a:ln>
                <a:solidFill>
                  <a:srgbClr val="CD5555"/>
                </a:solidFill>
                <a:effectLst/>
                <a:latin typeface="Menlo"/>
              </a:rPr>
              <a:t>app</a:t>
            </a:r>
            <a:r>
              <a:rPr kumimoji="0" lang="uk-UA" altLang="uk-UA" sz="1000" b="0" i="0" u="none" strike="noStrike" cap="none" normalizeH="0" baseline="0" dirty="0" smtClean="0">
                <a:ln>
                  <a:noFill/>
                </a:ln>
                <a:solidFill>
                  <a:srgbClr val="CD5555"/>
                </a:solidFill>
                <a:effectLst/>
                <a:latin typeface="Menlo"/>
              </a:rPr>
              <a:t>&gt;"</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Deploy</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an</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app</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using</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ssh</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you</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must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have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first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copied</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the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Compose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file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to</a:t>
            </a:r>
            <a:r>
              <a:rPr kumimoji="0" lang="uk-UA" altLang="uk-UA" sz="1000" b="0" i="0" u="none" strike="noStrike" cap="none" normalizeH="0" baseline="0" dirty="0" smtClean="0">
                <a:ln>
                  <a:noFill/>
                </a:ln>
                <a:solidFill>
                  <a:srgbClr val="228B22"/>
                </a:solidFill>
                <a:effectLst/>
                <a:latin typeface="Menlo"/>
              </a:rPr>
              <a:t> myvm1)</a:t>
            </a:r>
            <a:r>
              <a:rPr kumimoji="0" lang="uk-UA" altLang="uk-UA" sz="1000" b="0" i="0" u="none" strike="noStrike" cap="none" normalizeH="0" baseline="0" dirty="0" smtClean="0">
                <a:ln>
                  <a:noFill/>
                </a:ln>
                <a:solidFill>
                  <a:srgbClr val="333333"/>
                </a:solidFill>
                <a:effectLst/>
                <a:latin typeface="Menlo"/>
              </a:rPr>
              <a:t> </a:t>
            </a:r>
            <a:endParaRPr kumimoji="0" lang="uk-UA" altLang="uk-UA" sz="1200" b="0" i="0" u="none" strike="noStrike" cap="none" normalizeH="0" baseline="0" dirty="0" smtClean="0">
              <a:ln>
                <a:noFill/>
              </a:ln>
              <a:solidFill>
                <a:srgbClr val="658B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8B008B"/>
                </a:solidFill>
                <a:effectLst/>
                <a:latin typeface="Menlo"/>
              </a:rPr>
              <a:t>$(</a:t>
            </a: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env</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8B008B"/>
                </a:solidFill>
                <a:effectLst/>
                <a:latin typeface="Menlo"/>
              </a:rPr>
              <a:t>-u)</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Disconnect</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shell</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from</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VMs</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use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native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docker</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stop</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8B008B"/>
                </a:solidFill>
                <a:effectLst/>
                <a:latin typeface="Menlo"/>
              </a:rPr>
              <a:t>$(</a:t>
            </a: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lang="en-US" altLang="uk-UA" sz="1200" dirty="0">
                <a:solidFill>
                  <a:srgbClr val="658B00"/>
                </a:solidFill>
                <a:latin typeface="Arial" panose="020B0604020202020204" pitchFamily="34" charset="0"/>
              </a:rPr>
              <a:t> </a:t>
            </a:r>
            <a:r>
              <a:rPr kumimoji="0" lang="uk-UA" altLang="uk-UA" sz="1000" b="0" i="0" u="none" strike="noStrike" cap="none" normalizeH="0" baseline="0" dirty="0" smtClean="0">
                <a:ln>
                  <a:noFill/>
                </a:ln>
                <a:solidFill>
                  <a:srgbClr val="8B008B"/>
                </a:solidFill>
                <a:effectLst/>
                <a:latin typeface="Menlo"/>
              </a:rPr>
              <a:t>-q)</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Stop</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all</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running</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VMs</a:t>
            </a:r>
            <a:r>
              <a:rPr kumimoji="0" lang="uk-UA" altLang="uk-UA" sz="1000" b="0" i="0" u="none" strike="noStrike" cap="none" normalizeH="0" baseline="0" dirty="0" smtClean="0">
                <a:ln>
                  <a:noFill/>
                </a:ln>
                <a:solidFill>
                  <a:srgbClr val="333333"/>
                </a:solidFill>
                <a:effectLst/>
                <a:latin typeface="Menlo"/>
              </a:rPr>
              <a:t> </a:t>
            </a:r>
            <a:endParaRPr kumimoji="0" lang="en-US" altLang="uk-UA" sz="1000" b="0" i="0" u="none" strike="noStrike" cap="none" normalizeH="0" baseline="0" dirty="0" smtClean="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err="1" smtClean="0">
                <a:ln>
                  <a:noFill/>
                </a:ln>
                <a:solidFill>
                  <a:srgbClr val="333333"/>
                </a:solidFill>
                <a:effectLst/>
                <a:latin typeface="Menlo"/>
              </a:rPr>
              <a:t>rm</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8B008B"/>
                </a:solidFill>
                <a:effectLst/>
                <a:latin typeface="Menlo"/>
              </a:rPr>
              <a:t>$(</a:t>
            </a:r>
            <a:r>
              <a:rPr kumimoji="0" lang="uk-UA" altLang="uk-UA" sz="1000" b="0" i="0" u="none" strike="noStrike" cap="none" normalizeH="0" baseline="0" dirty="0" err="1" smtClean="0">
                <a:ln>
                  <a:noFill/>
                </a:ln>
                <a:solidFill>
                  <a:srgbClr val="333333"/>
                </a:solidFill>
                <a:effectLst/>
                <a:latin typeface="Menlo"/>
              </a:rPr>
              <a:t>docker-machine</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8B008B"/>
                </a:solidFill>
                <a:effectLst/>
                <a:latin typeface="Menlo"/>
              </a:rPr>
              <a:t>-q)</a:t>
            </a:r>
            <a:r>
              <a:rPr kumimoji="0" lang="uk-UA" altLang="uk-UA" sz="1000" b="0" i="0" u="none" strike="noStrike" cap="none" normalizeH="0" baseline="0" dirty="0" smtClean="0">
                <a:ln>
                  <a:noFill/>
                </a:ln>
                <a:solidFill>
                  <a:srgbClr val="333333"/>
                </a:solidFill>
                <a:effectLst/>
                <a:latin typeface="Menlo"/>
              </a:rPr>
              <a:t> </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Delete</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all</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VMs</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and</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their</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disk</a:t>
            </a:r>
            <a:r>
              <a:rPr kumimoji="0" lang="uk-UA" altLang="uk-UA" sz="1000" b="0" i="0" u="none" strike="noStrike" cap="none" normalizeH="0" baseline="0" dirty="0" smtClean="0">
                <a:ln>
                  <a:noFill/>
                </a:ln>
                <a:solidFill>
                  <a:srgbClr val="228B22"/>
                </a:solidFill>
                <a:effectLst/>
                <a:latin typeface="Menlo"/>
              </a:rPr>
              <a:t> </a:t>
            </a:r>
            <a:r>
              <a:rPr kumimoji="0" lang="uk-UA" altLang="uk-UA" sz="1000" b="0" i="0" u="none" strike="noStrike" cap="none" normalizeH="0" baseline="0" dirty="0" err="1" smtClean="0">
                <a:ln>
                  <a:noFill/>
                </a:ln>
                <a:solidFill>
                  <a:srgbClr val="228B22"/>
                </a:solidFill>
                <a:effectLst/>
                <a:latin typeface="Menlo"/>
              </a:rPr>
              <a:t>images</a:t>
            </a:r>
            <a:r>
              <a:rPr kumimoji="0" lang="uk-UA" altLang="uk-UA" sz="9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pic>
        <p:nvPicPr>
          <p:cNvPr id="10" name="Рисунок 9"/>
          <p:cNvPicPr>
            <a:picLocks noChangeAspect="1"/>
          </p:cNvPicPr>
          <p:nvPr/>
        </p:nvPicPr>
        <p:blipFill>
          <a:blip r:embed="rId8"/>
          <a:stretch>
            <a:fillRect/>
          </a:stretch>
        </p:blipFill>
        <p:spPr>
          <a:xfrm>
            <a:off x="4168776" y="139536"/>
            <a:ext cx="2124075" cy="247650"/>
          </a:xfrm>
          <a:prstGeom prst="rect">
            <a:avLst/>
          </a:prstGeom>
        </p:spPr>
      </p:pic>
      <p:pic>
        <p:nvPicPr>
          <p:cNvPr id="11" name="Рисунок 10"/>
          <p:cNvPicPr>
            <a:picLocks noChangeAspect="1"/>
          </p:cNvPicPr>
          <p:nvPr/>
        </p:nvPicPr>
        <p:blipFill>
          <a:blip r:embed="rId9"/>
          <a:stretch>
            <a:fillRect/>
          </a:stretch>
        </p:blipFill>
        <p:spPr>
          <a:xfrm>
            <a:off x="6436180" y="5154995"/>
            <a:ext cx="5161188" cy="1578429"/>
          </a:xfrm>
          <a:prstGeom prst="rect">
            <a:avLst/>
          </a:prstGeom>
        </p:spPr>
      </p:pic>
    </p:spTree>
    <p:extLst>
      <p:ext uri="{BB962C8B-B14F-4D97-AF65-F5344CB8AC3E}">
        <p14:creationId xmlns:p14="http://schemas.microsoft.com/office/powerpoint/2010/main" val="532167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32508" y="-21361"/>
            <a:ext cx="4788106" cy="523220"/>
          </a:xfrm>
          <a:prstGeom prst="rect">
            <a:avLst/>
          </a:prstGeom>
          <a:noFill/>
        </p:spPr>
        <p:txBody>
          <a:bodyPr wrap="none" rtlCol="0">
            <a:spAutoFit/>
          </a:bodyPr>
          <a:lstStyle/>
          <a:p>
            <a:r>
              <a:rPr lang="uk-UA" sz="2800" b="1" dirty="0" smtClean="0"/>
              <a:t>Розгортання </a:t>
            </a:r>
            <a:r>
              <a:rPr lang="en-US" sz="2800" b="1" dirty="0" smtClean="0"/>
              <a:t>Django </a:t>
            </a:r>
            <a:r>
              <a:rPr lang="uk-UA" sz="2800" b="1" dirty="0" smtClean="0"/>
              <a:t>на </a:t>
            </a:r>
            <a:r>
              <a:rPr lang="en-US" sz="2800" b="1" dirty="0" err="1" smtClean="0"/>
              <a:t>docker</a:t>
            </a:r>
            <a:endParaRPr lang="uk-UA" sz="2800" b="1" dirty="0"/>
          </a:p>
        </p:txBody>
      </p:sp>
      <p:pic>
        <p:nvPicPr>
          <p:cNvPr id="3" name="Рисунок 2"/>
          <p:cNvPicPr>
            <a:picLocks noChangeAspect="1"/>
          </p:cNvPicPr>
          <p:nvPr/>
        </p:nvPicPr>
        <p:blipFill>
          <a:blip r:embed="rId3"/>
          <a:stretch>
            <a:fillRect/>
          </a:stretch>
        </p:blipFill>
        <p:spPr>
          <a:xfrm>
            <a:off x="273669" y="616428"/>
            <a:ext cx="4220272" cy="1830220"/>
          </a:xfrm>
          <a:prstGeom prst="rect">
            <a:avLst/>
          </a:prstGeom>
        </p:spPr>
      </p:pic>
      <p:sp>
        <p:nvSpPr>
          <p:cNvPr id="4" name="TextBox 3"/>
          <p:cNvSpPr txBox="1"/>
          <p:nvPr/>
        </p:nvSpPr>
        <p:spPr>
          <a:xfrm>
            <a:off x="479502" y="245327"/>
            <a:ext cx="1458413" cy="369332"/>
          </a:xfrm>
          <a:prstGeom prst="rect">
            <a:avLst/>
          </a:prstGeom>
          <a:noFill/>
        </p:spPr>
        <p:txBody>
          <a:bodyPr wrap="none" rtlCol="0">
            <a:spAutoFit/>
          </a:bodyPr>
          <a:lstStyle/>
          <a:p>
            <a:r>
              <a:rPr lang="uk-UA" dirty="0" smtClean="0"/>
              <a:t>Порядок дій:</a:t>
            </a:r>
            <a:endParaRPr lang="uk-UA" dirty="0"/>
          </a:p>
        </p:txBody>
      </p:sp>
      <p:pic>
        <p:nvPicPr>
          <p:cNvPr id="5" name="Рисунок 4"/>
          <p:cNvPicPr>
            <a:picLocks noChangeAspect="1"/>
          </p:cNvPicPr>
          <p:nvPr/>
        </p:nvPicPr>
        <p:blipFill>
          <a:blip r:embed="rId4"/>
          <a:stretch>
            <a:fillRect/>
          </a:stretch>
        </p:blipFill>
        <p:spPr>
          <a:xfrm>
            <a:off x="128703" y="2553628"/>
            <a:ext cx="6253515" cy="3118508"/>
          </a:xfrm>
          <a:prstGeom prst="rect">
            <a:avLst/>
          </a:prstGeom>
        </p:spPr>
      </p:pic>
      <p:cxnSp>
        <p:nvCxnSpPr>
          <p:cNvPr id="7" name="Прямая соединительная линия 6"/>
          <p:cNvCxnSpPr/>
          <p:nvPr/>
        </p:nvCxnSpPr>
        <p:spPr>
          <a:xfrm>
            <a:off x="284820" y="2720897"/>
            <a:ext cx="2110136" cy="111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557561" y="4939990"/>
            <a:ext cx="25870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Рисунок 9"/>
          <p:cNvPicPr>
            <a:picLocks noChangeAspect="1"/>
          </p:cNvPicPr>
          <p:nvPr/>
        </p:nvPicPr>
        <p:blipFill>
          <a:blip r:embed="rId5"/>
          <a:stretch>
            <a:fillRect/>
          </a:stretch>
        </p:blipFill>
        <p:spPr>
          <a:xfrm>
            <a:off x="4716965" y="624648"/>
            <a:ext cx="7448550" cy="1162050"/>
          </a:xfrm>
          <a:prstGeom prst="rect">
            <a:avLst/>
          </a:prstGeom>
        </p:spPr>
      </p:pic>
      <p:cxnSp>
        <p:nvCxnSpPr>
          <p:cNvPr id="12" name="Прямая соединительная линия 11"/>
          <p:cNvCxnSpPr/>
          <p:nvPr/>
        </p:nvCxnSpPr>
        <p:spPr>
          <a:xfrm>
            <a:off x="5832088" y="874881"/>
            <a:ext cx="12712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Рисунок 12"/>
          <p:cNvPicPr>
            <a:picLocks noChangeAspect="1"/>
          </p:cNvPicPr>
          <p:nvPr/>
        </p:nvPicPr>
        <p:blipFill>
          <a:blip r:embed="rId6"/>
          <a:stretch>
            <a:fillRect/>
          </a:stretch>
        </p:blipFill>
        <p:spPr>
          <a:xfrm>
            <a:off x="4781627" y="1786698"/>
            <a:ext cx="7362825" cy="1304925"/>
          </a:xfrm>
          <a:prstGeom prst="rect">
            <a:avLst/>
          </a:prstGeom>
        </p:spPr>
      </p:pic>
      <p:cxnSp>
        <p:nvCxnSpPr>
          <p:cNvPr id="15" name="Прямая соединительная линия 14"/>
          <p:cNvCxnSpPr/>
          <p:nvPr/>
        </p:nvCxnSpPr>
        <p:spPr>
          <a:xfrm>
            <a:off x="4759325" y="2575930"/>
            <a:ext cx="6155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flipH="1">
            <a:off x="2196790" y="2575930"/>
            <a:ext cx="2584837" cy="22302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9091405">
            <a:off x="2573010" y="3202009"/>
            <a:ext cx="2304542" cy="276999"/>
          </a:xfrm>
          <a:prstGeom prst="rect">
            <a:avLst/>
          </a:prstGeom>
          <a:noFill/>
        </p:spPr>
        <p:txBody>
          <a:bodyPr wrap="none" rtlCol="0">
            <a:spAutoFit/>
          </a:bodyPr>
          <a:lstStyle/>
          <a:p>
            <a:r>
              <a:rPr lang="uk-UA" sz="1200" dirty="0" smtClean="0">
                <a:solidFill>
                  <a:srgbClr val="FF0000"/>
                </a:solidFill>
              </a:rPr>
              <a:t>контейнер який треба запустити</a:t>
            </a:r>
            <a:endParaRPr lang="uk-UA" sz="1200" dirty="0">
              <a:solidFill>
                <a:srgbClr val="FF0000"/>
              </a:solidFill>
            </a:endParaRPr>
          </a:p>
        </p:txBody>
      </p:sp>
      <p:cxnSp>
        <p:nvCxnSpPr>
          <p:cNvPr id="20" name="Прямая со стрелкой 19"/>
          <p:cNvCxnSpPr/>
          <p:nvPr/>
        </p:nvCxnSpPr>
        <p:spPr>
          <a:xfrm flipH="1">
            <a:off x="2932771" y="3891776"/>
            <a:ext cx="1081668"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35299" y="3657600"/>
            <a:ext cx="2779928" cy="261610"/>
          </a:xfrm>
          <a:prstGeom prst="rect">
            <a:avLst/>
          </a:prstGeom>
          <a:noFill/>
        </p:spPr>
        <p:txBody>
          <a:bodyPr wrap="none" rtlCol="0">
            <a:spAutoFit/>
          </a:bodyPr>
          <a:lstStyle/>
          <a:p>
            <a:r>
              <a:rPr lang="uk-UA" sz="1100" dirty="0" smtClean="0">
                <a:solidFill>
                  <a:schemeClr val="accent1"/>
                </a:solidFill>
              </a:rPr>
              <a:t>програма яку треба запустити в контейнері</a:t>
            </a:r>
            <a:endParaRPr lang="uk-UA" sz="1100" dirty="0">
              <a:solidFill>
                <a:schemeClr val="accent1"/>
              </a:solidFill>
            </a:endParaRPr>
          </a:p>
        </p:txBody>
      </p:sp>
      <p:sp>
        <p:nvSpPr>
          <p:cNvPr id="22" name="TextBox 21"/>
          <p:cNvSpPr txBox="1"/>
          <p:nvPr/>
        </p:nvSpPr>
        <p:spPr>
          <a:xfrm>
            <a:off x="128703" y="5672136"/>
            <a:ext cx="5680145" cy="369332"/>
          </a:xfrm>
          <a:prstGeom prst="rect">
            <a:avLst/>
          </a:prstGeom>
          <a:noFill/>
        </p:spPr>
        <p:txBody>
          <a:bodyPr wrap="none" rtlCol="0">
            <a:spAutoFit/>
          </a:bodyPr>
          <a:lstStyle/>
          <a:p>
            <a:r>
              <a:rPr lang="uk-UA" dirty="0" smtClean="0"/>
              <a:t>в інтерактивному режимі</a:t>
            </a:r>
            <a:r>
              <a:rPr lang="en-US" dirty="0" smtClean="0"/>
              <a:t> (</a:t>
            </a:r>
            <a:r>
              <a:rPr lang="uk-UA" dirty="0" smtClean="0"/>
              <a:t>прикріпляє </a:t>
            </a:r>
            <a:r>
              <a:rPr lang="en-US" dirty="0" err="1" smtClean="0"/>
              <a:t>stdin</a:t>
            </a:r>
            <a:r>
              <a:rPr lang="en-US" dirty="0" smtClean="0"/>
              <a:t> </a:t>
            </a:r>
            <a:r>
              <a:rPr lang="uk-UA" dirty="0" smtClean="0"/>
              <a:t>контейнера</a:t>
            </a:r>
            <a:r>
              <a:rPr lang="en-US" dirty="0" smtClean="0"/>
              <a:t>)</a:t>
            </a:r>
            <a:endParaRPr lang="uk-UA" dirty="0"/>
          </a:p>
        </p:txBody>
      </p:sp>
      <p:cxnSp>
        <p:nvCxnSpPr>
          <p:cNvPr id="24" name="Прямая со стрелкой 23"/>
          <p:cNvCxnSpPr/>
          <p:nvPr/>
        </p:nvCxnSpPr>
        <p:spPr>
          <a:xfrm flipV="1">
            <a:off x="1208708" y="4939990"/>
            <a:ext cx="352463" cy="836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350352" y="2513705"/>
            <a:ext cx="1535549" cy="276999"/>
          </a:xfrm>
          <a:prstGeom prst="rect">
            <a:avLst/>
          </a:prstGeom>
          <a:noFill/>
        </p:spPr>
        <p:txBody>
          <a:bodyPr wrap="none" rtlCol="0">
            <a:spAutoFit/>
          </a:bodyPr>
          <a:lstStyle/>
          <a:p>
            <a:r>
              <a:rPr lang="uk-UA" sz="1200" dirty="0" smtClean="0">
                <a:solidFill>
                  <a:srgbClr val="FF0000"/>
                </a:solidFill>
              </a:rPr>
              <a:t>витягти з </a:t>
            </a:r>
            <a:r>
              <a:rPr lang="en-US" sz="1200" dirty="0" smtClean="0">
                <a:solidFill>
                  <a:srgbClr val="FF0000"/>
                </a:solidFill>
              </a:rPr>
              <a:t>Docker Hub</a:t>
            </a:r>
            <a:endParaRPr lang="uk-UA" sz="1200" dirty="0">
              <a:solidFill>
                <a:srgbClr val="FF0000"/>
              </a:solidFill>
            </a:endParaRPr>
          </a:p>
        </p:txBody>
      </p:sp>
      <p:pic>
        <p:nvPicPr>
          <p:cNvPr id="26" name="Рисунок 25"/>
          <p:cNvPicPr>
            <a:picLocks noChangeAspect="1"/>
          </p:cNvPicPr>
          <p:nvPr/>
        </p:nvPicPr>
        <p:blipFill>
          <a:blip r:embed="rId7"/>
          <a:stretch>
            <a:fillRect/>
          </a:stretch>
        </p:blipFill>
        <p:spPr>
          <a:xfrm>
            <a:off x="6540898" y="3527047"/>
            <a:ext cx="4078783" cy="433793"/>
          </a:xfrm>
          <a:prstGeom prst="rect">
            <a:avLst/>
          </a:prstGeom>
        </p:spPr>
      </p:pic>
      <p:sp>
        <p:nvSpPr>
          <p:cNvPr id="27" name="TextBox 26"/>
          <p:cNvSpPr txBox="1"/>
          <p:nvPr/>
        </p:nvSpPr>
        <p:spPr>
          <a:xfrm>
            <a:off x="6540898" y="3157715"/>
            <a:ext cx="3407215" cy="369332"/>
          </a:xfrm>
          <a:prstGeom prst="rect">
            <a:avLst/>
          </a:prstGeom>
          <a:noFill/>
        </p:spPr>
        <p:txBody>
          <a:bodyPr wrap="none" rtlCol="0">
            <a:spAutoFit/>
          </a:bodyPr>
          <a:lstStyle/>
          <a:p>
            <a:r>
              <a:rPr lang="uk-UA" dirty="0" smtClean="0"/>
              <a:t>Тепер можна інсталювати </a:t>
            </a:r>
            <a:r>
              <a:rPr lang="en-US" dirty="0" err="1" smtClean="0"/>
              <a:t>django</a:t>
            </a:r>
            <a:endParaRPr lang="uk-UA" dirty="0"/>
          </a:p>
        </p:txBody>
      </p:sp>
      <p:pic>
        <p:nvPicPr>
          <p:cNvPr id="28" name="Рисунок 27"/>
          <p:cNvPicPr>
            <a:picLocks noChangeAspect="1"/>
          </p:cNvPicPr>
          <p:nvPr/>
        </p:nvPicPr>
        <p:blipFill>
          <a:blip r:embed="rId8"/>
          <a:stretch>
            <a:fillRect/>
          </a:stretch>
        </p:blipFill>
        <p:spPr>
          <a:xfrm>
            <a:off x="6448073" y="4003439"/>
            <a:ext cx="5696379" cy="1122405"/>
          </a:xfrm>
          <a:prstGeom prst="rect">
            <a:avLst/>
          </a:prstGeom>
        </p:spPr>
      </p:pic>
      <p:cxnSp>
        <p:nvCxnSpPr>
          <p:cNvPr id="30" name="Прямая соединительная линия 29"/>
          <p:cNvCxnSpPr/>
          <p:nvPr/>
        </p:nvCxnSpPr>
        <p:spPr>
          <a:xfrm>
            <a:off x="7103327" y="3702204"/>
            <a:ext cx="3434575"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a:off x="6679580" y="4178463"/>
            <a:ext cx="1202086"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35" name="Рисунок 34"/>
          <p:cNvPicPr>
            <a:picLocks noChangeAspect="1"/>
          </p:cNvPicPr>
          <p:nvPr/>
        </p:nvPicPr>
        <p:blipFill>
          <a:blip r:embed="rId9"/>
          <a:stretch>
            <a:fillRect/>
          </a:stretch>
        </p:blipFill>
        <p:spPr>
          <a:xfrm>
            <a:off x="10928195" y="5150991"/>
            <a:ext cx="1216257" cy="1712546"/>
          </a:xfrm>
          <a:prstGeom prst="rect">
            <a:avLst/>
          </a:prstGeom>
        </p:spPr>
      </p:pic>
      <p:sp>
        <p:nvSpPr>
          <p:cNvPr id="36" name="TextBox 35"/>
          <p:cNvSpPr txBox="1"/>
          <p:nvPr/>
        </p:nvSpPr>
        <p:spPr>
          <a:xfrm>
            <a:off x="7886528" y="5163336"/>
            <a:ext cx="3117072" cy="369332"/>
          </a:xfrm>
          <a:prstGeom prst="rect">
            <a:avLst/>
          </a:prstGeom>
          <a:noFill/>
        </p:spPr>
        <p:txBody>
          <a:bodyPr wrap="none" rtlCol="0">
            <a:spAutoFit/>
          </a:bodyPr>
          <a:lstStyle/>
          <a:p>
            <a:r>
              <a:rPr lang="ru-RU" dirty="0" smtClean="0"/>
              <a:t>так </a:t>
            </a:r>
            <a:r>
              <a:rPr lang="ru-RU" dirty="0" err="1" smtClean="0"/>
              <a:t>добавля</a:t>
            </a:r>
            <a:r>
              <a:rPr lang="uk-UA" dirty="0" smtClean="0"/>
              <a:t>є</a:t>
            </a:r>
            <a:r>
              <a:rPr lang="ru-RU" dirty="0" err="1" smtClean="0"/>
              <a:t>ться</a:t>
            </a:r>
            <a:r>
              <a:rPr lang="ru-RU" dirty="0" smtClean="0"/>
              <a:t> </a:t>
            </a:r>
            <a:r>
              <a:rPr lang="ru-RU" dirty="0" err="1" smtClean="0"/>
              <a:t>новий</a:t>
            </a:r>
            <a:r>
              <a:rPr lang="ru-RU" dirty="0" smtClean="0"/>
              <a:t> </a:t>
            </a:r>
            <a:r>
              <a:rPr lang="uk-UA" dirty="0" smtClean="0"/>
              <a:t>пласт</a:t>
            </a:r>
            <a:endParaRPr lang="uk-UA" dirty="0"/>
          </a:p>
        </p:txBody>
      </p:sp>
      <p:cxnSp>
        <p:nvCxnSpPr>
          <p:cNvPr id="38" name="Прямая со стрелкой 37"/>
          <p:cNvCxnSpPr/>
          <p:nvPr/>
        </p:nvCxnSpPr>
        <p:spPr>
          <a:xfrm>
            <a:off x="10259122" y="5414868"/>
            <a:ext cx="791737" cy="441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p:nvCxnSpPr>
        <p:spPr>
          <a:xfrm>
            <a:off x="9423885" y="4636323"/>
            <a:ext cx="15043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a:off x="7915119" y="4795025"/>
            <a:ext cx="10393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p:nvPr/>
        </p:nvCxnSpPr>
        <p:spPr>
          <a:xfrm flipV="1">
            <a:off x="9900975" y="4795025"/>
            <a:ext cx="454139" cy="47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Рисунок 46"/>
          <p:cNvPicPr>
            <a:picLocks noChangeAspect="1"/>
          </p:cNvPicPr>
          <p:nvPr/>
        </p:nvPicPr>
        <p:blipFill>
          <a:blip r:embed="rId10"/>
          <a:stretch>
            <a:fillRect/>
          </a:stretch>
        </p:blipFill>
        <p:spPr>
          <a:xfrm>
            <a:off x="5840879" y="5660986"/>
            <a:ext cx="4731951" cy="1099300"/>
          </a:xfrm>
          <a:prstGeom prst="rect">
            <a:avLst/>
          </a:prstGeom>
        </p:spPr>
      </p:pic>
      <p:cxnSp>
        <p:nvCxnSpPr>
          <p:cNvPr id="49" name="Прямая со стрелкой 48"/>
          <p:cNvCxnSpPr/>
          <p:nvPr/>
        </p:nvCxnSpPr>
        <p:spPr>
          <a:xfrm>
            <a:off x="6540898" y="6148528"/>
            <a:ext cx="562429" cy="4354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a:off x="6166624" y="6714374"/>
            <a:ext cx="7471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458294" y="6107474"/>
            <a:ext cx="2760693" cy="646331"/>
          </a:xfrm>
          <a:prstGeom prst="rect">
            <a:avLst/>
          </a:prstGeom>
          <a:noFill/>
        </p:spPr>
        <p:txBody>
          <a:bodyPr wrap="square" rtlCol="0">
            <a:spAutoFit/>
          </a:bodyPr>
          <a:lstStyle/>
          <a:p>
            <a:r>
              <a:rPr lang="uk-UA" sz="1200" dirty="0" smtClean="0"/>
              <a:t>можемо побачити які саме файли добавилися у новий образ (новий пласт) з таким от </a:t>
            </a:r>
            <a:r>
              <a:rPr lang="en-US" sz="1200" dirty="0" smtClean="0"/>
              <a:t>id</a:t>
            </a:r>
            <a:r>
              <a:rPr lang="uk-UA" sz="1200" dirty="0" smtClean="0"/>
              <a:t> </a:t>
            </a:r>
            <a:endParaRPr lang="uk-UA" sz="1200" dirty="0"/>
          </a:p>
        </p:txBody>
      </p:sp>
      <p:cxnSp>
        <p:nvCxnSpPr>
          <p:cNvPr id="54" name="Прямая со стрелкой 53"/>
          <p:cNvCxnSpPr/>
          <p:nvPr/>
        </p:nvCxnSpPr>
        <p:spPr>
          <a:xfrm>
            <a:off x="4826015" y="6583952"/>
            <a:ext cx="1340609" cy="130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442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21386" y="134380"/>
            <a:ext cx="5086234" cy="473245"/>
          </a:xfrm>
          <a:prstGeom prst="rect">
            <a:avLst/>
          </a:prstGeom>
        </p:spPr>
      </p:pic>
      <p:cxnSp>
        <p:nvCxnSpPr>
          <p:cNvPr id="4" name="Прямая соединительная линия 3"/>
          <p:cNvCxnSpPr/>
          <p:nvPr/>
        </p:nvCxnSpPr>
        <p:spPr>
          <a:xfrm>
            <a:off x="446049" y="256478"/>
            <a:ext cx="26093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p:nvCxnSpPr>
        <p:spPr>
          <a:xfrm flipV="1">
            <a:off x="453485" y="535258"/>
            <a:ext cx="1051929" cy="18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207620" y="5558"/>
            <a:ext cx="6550191" cy="261610"/>
          </a:xfrm>
          <a:prstGeom prst="rect">
            <a:avLst/>
          </a:prstGeom>
          <a:noFill/>
        </p:spPr>
        <p:txBody>
          <a:bodyPr wrap="none" rtlCol="0">
            <a:spAutoFit/>
          </a:bodyPr>
          <a:lstStyle/>
          <a:p>
            <a:r>
              <a:rPr lang="uk-UA" sz="1100" dirty="0" err="1" smtClean="0"/>
              <a:t>комітимо</a:t>
            </a:r>
            <a:r>
              <a:rPr lang="uk-UA" sz="1100" dirty="0" smtClean="0"/>
              <a:t> зміни (створюємо новий образ де вже є </a:t>
            </a:r>
            <a:r>
              <a:rPr lang="en-US" sz="1100" dirty="0" smtClean="0"/>
              <a:t>python + </a:t>
            </a:r>
            <a:r>
              <a:rPr lang="en-US" sz="1100" dirty="0" err="1" smtClean="0"/>
              <a:t>django</a:t>
            </a:r>
            <a:r>
              <a:rPr lang="uk-UA" sz="1100" dirty="0" smtClean="0"/>
              <a:t>)</a:t>
            </a:r>
            <a:r>
              <a:rPr lang="uk-UA" sz="1100" dirty="0"/>
              <a:t> </a:t>
            </a:r>
            <a:r>
              <a:rPr lang="uk-UA" sz="1100" dirty="0" smtClean="0"/>
              <a:t>результат відобразиться в </a:t>
            </a:r>
            <a:r>
              <a:rPr lang="uk-UA" sz="1100" dirty="0" err="1" smtClean="0"/>
              <a:t>репозиторії</a:t>
            </a:r>
            <a:endParaRPr lang="uk-UA" sz="1100" dirty="0"/>
          </a:p>
        </p:txBody>
      </p:sp>
      <p:pic>
        <p:nvPicPr>
          <p:cNvPr id="8" name="Рисунок 7"/>
          <p:cNvPicPr>
            <a:picLocks noChangeAspect="1"/>
          </p:cNvPicPr>
          <p:nvPr/>
        </p:nvPicPr>
        <p:blipFill>
          <a:blip r:embed="rId3"/>
          <a:stretch>
            <a:fillRect/>
          </a:stretch>
        </p:blipFill>
        <p:spPr>
          <a:xfrm>
            <a:off x="121386" y="886404"/>
            <a:ext cx="4396601" cy="238828"/>
          </a:xfrm>
          <a:prstGeom prst="rect">
            <a:avLst/>
          </a:prstGeom>
        </p:spPr>
      </p:pic>
      <p:sp>
        <p:nvSpPr>
          <p:cNvPr id="9" name="TextBox 8"/>
          <p:cNvSpPr txBox="1"/>
          <p:nvPr/>
        </p:nvSpPr>
        <p:spPr>
          <a:xfrm>
            <a:off x="121386" y="627600"/>
            <a:ext cx="2922595" cy="261610"/>
          </a:xfrm>
          <a:prstGeom prst="rect">
            <a:avLst/>
          </a:prstGeom>
          <a:noFill/>
        </p:spPr>
        <p:txBody>
          <a:bodyPr wrap="none" rtlCol="0">
            <a:spAutoFit/>
          </a:bodyPr>
          <a:lstStyle/>
          <a:p>
            <a:r>
              <a:rPr lang="uk-UA" sz="1100" dirty="0" smtClean="0"/>
              <a:t>тепер новостворений образ можна запускати</a:t>
            </a:r>
            <a:endParaRPr lang="uk-UA" sz="1100" dirty="0"/>
          </a:p>
        </p:txBody>
      </p:sp>
      <p:cxnSp>
        <p:nvCxnSpPr>
          <p:cNvPr id="11" name="Прямая соединительная линия 10"/>
          <p:cNvCxnSpPr/>
          <p:nvPr/>
        </p:nvCxnSpPr>
        <p:spPr>
          <a:xfrm>
            <a:off x="2553629" y="1072724"/>
            <a:ext cx="17730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p:nvPr/>
        </p:nvCxnSpPr>
        <p:spPr>
          <a:xfrm flipH="1" flipV="1">
            <a:off x="4326673" y="1005818"/>
            <a:ext cx="490655" cy="119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77966" y="926791"/>
            <a:ext cx="1828583" cy="430887"/>
          </a:xfrm>
          <a:prstGeom prst="rect">
            <a:avLst/>
          </a:prstGeom>
          <a:noFill/>
        </p:spPr>
        <p:txBody>
          <a:bodyPr wrap="square" rtlCol="0">
            <a:spAutoFit/>
          </a:bodyPr>
          <a:lstStyle/>
          <a:p>
            <a:r>
              <a:rPr lang="uk-UA" sz="1100" dirty="0" smtClean="0"/>
              <a:t>програма в середині образу яку запускаємо</a:t>
            </a:r>
            <a:endParaRPr lang="uk-UA" sz="1100" dirty="0"/>
          </a:p>
        </p:txBody>
      </p:sp>
      <p:pic>
        <p:nvPicPr>
          <p:cNvPr id="16" name="Рисунок 15"/>
          <p:cNvPicPr>
            <a:picLocks noChangeAspect="1"/>
          </p:cNvPicPr>
          <p:nvPr/>
        </p:nvPicPr>
        <p:blipFill>
          <a:blip r:embed="rId4"/>
          <a:stretch>
            <a:fillRect/>
          </a:stretch>
        </p:blipFill>
        <p:spPr>
          <a:xfrm>
            <a:off x="121386" y="1330265"/>
            <a:ext cx="5705127" cy="1669552"/>
          </a:xfrm>
          <a:prstGeom prst="rect">
            <a:avLst/>
          </a:prstGeom>
        </p:spPr>
      </p:pic>
      <p:cxnSp>
        <p:nvCxnSpPr>
          <p:cNvPr id="17" name="Прямая соединительная линия 16"/>
          <p:cNvCxnSpPr/>
          <p:nvPr/>
        </p:nvCxnSpPr>
        <p:spPr>
          <a:xfrm flipV="1">
            <a:off x="438617" y="1434785"/>
            <a:ext cx="1051929" cy="18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V="1">
            <a:off x="1449658" y="1899418"/>
            <a:ext cx="1051929" cy="185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Рисунок 18"/>
          <p:cNvPicPr>
            <a:picLocks noChangeAspect="1"/>
          </p:cNvPicPr>
          <p:nvPr/>
        </p:nvPicPr>
        <p:blipFill>
          <a:blip r:embed="rId5"/>
          <a:stretch>
            <a:fillRect/>
          </a:stretch>
        </p:blipFill>
        <p:spPr>
          <a:xfrm>
            <a:off x="121386" y="3470654"/>
            <a:ext cx="3956827" cy="780697"/>
          </a:xfrm>
          <a:prstGeom prst="rect">
            <a:avLst/>
          </a:prstGeom>
        </p:spPr>
      </p:pic>
      <p:sp>
        <p:nvSpPr>
          <p:cNvPr id="20" name="TextBox 19"/>
          <p:cNvSpPr txBox="1"/>
          <p:nvPr/>
        </p:nvSpPr>
        <p:spPr>
          <a:xfrm>
            <a:off x="121387" y="3019792"/>
            <a:ext cx="5532282" cy="430887"/>
          </a:xfrm>
          <a:prstGeom prst="rect">
            <a:avLst/>
          </a:prstGeom>
          <a:noFill/>
        </p:spPr>
        <p:txBody>
          <a:bodyPr wrap="square" rtlCol="0">
            <a:spAutoFit/>
          </a:bodyPr>
          <a:lstStyle/>
          <a:p>
            <a:r>
              <a:rPr lang="uk-UA" sz="1100" dirty="0" smtClean="0"/>
              <a:t>під час кожної нової команди нагромаджуються нові пласти змін у файловій системі того </a:t>
            </a:r>
            <a:r>
              <a:rPr lang="uk-UA" sz="1100" dirty="0" err="1" smtClean="0"/>
              <a:t>шоб</a:t>
            </a:r>
            <a:r>
              <a:rPr lang="uk-UA" sz="1100" dirty="0" smtClean="0"/>
              <a:t> вони не засирали простір їх треба підчищати</a:t>
            </a:r>
            <a:endParaRPr lang="uk-UA" sz="1100" dirty="0"/>
          </a:p>
        </p:txBody>
      </p:sp>
      <p:cxnSp>
        <p:nvCxnSpPr>
          <p:cNvPr id="22" name="Прямая со стрелкой 21"/>
          <p:cNvCxnSpPr/>
          <p:nvPr/>
        </p:nvCxnSpPr>
        <p:spPr>
          <a:xfrm flipH="1">
            <a:off x="1226634" y="3334215"/>
            <a:ext cx="1326995" cy="136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Рисунок 22"/>
          <p:cNvPicPr>
            <a:picLocks noChangeAspect="1"/>
          </p:cNvPicPr>
          <p:nvPr/>
        </p:nvPicPr>
        <p:blipFill>
          <a:blip r:embed="rId6"/>
          <a:stretch>
            <a:fillRect/>
          </a:stretch>
        </p:blipFill>
        <p:spPr>
          <a:xfrm>
            <a:off x="1505414" y="3823253"/>
            <a:ext cx="4333643" cy="196526"/>
          </a:xfrm>
          <a:prstGeom prst="rect">
            <a:avLst/>
          </a:prstGeom>
        </p:spPr>
      </p:pic>
      <p:sp>
        <p:nvSpPr>
          <p:cNvPr id="24" name="TextBox 23"/>
          <p:cNvSpPr txBox="1"/>
          <p:nvPr/>
        </p:nvSpPr>
        <p:spPr>
          <a:xfrm>
            <a:off x="4078213" y="3422904"/>
            <a:ext cx="1981633" cy="430887"/>
          </a:xfrm>
          <a:prstGeom prst="rect">
            <a:avLst/>
          </a:prstGeom>
          <a:noFill/>
        </p:spPr>
        <p:txBody>
          <a:bodyPr wrap="none" rtlCol="0">
            <a:spAutoFit/>
          </a:bodyPr>
          <a:lstStyle/>
          <a:p>
            <a:r>
              <a:rPr lang="uk-UA" sz="1100" dirty="0" smtClean="0"/>
              <a:t>або запускати команду так</a:t>
            </a:r>
          </a:p>
          <a:p>
            <a:r>
              <a:rPr lang="uk-UA" sz="1100" dirty="0" smtClean="0"/>
              <a:t>щоб автоматично видалялися</a:t>
            </a:r>
            <a:endParaRPr lang="uk-UA" sz="1100" dirty="0"/>
          </a:p>
        </p:txBody>
      </p:sp>
      <p:cxnSp>
        <p:nvCxnSpPr>
          <p:cNvPr id="26" name="Прямая со стрелкой 25"/>
          <p:cNvCxnSpPr/>
          <p:nvPr/>
        </p:nvCxnSpPr>
        <p:spPr>
          <a:xfrm flipH="1">
            <a:off x="3112832" y="3803278"/>
            <a:ext cx="1080027" cy="57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Прямоугольник 26"/>
          <p:cNvSpPr/>
          <p:nvPr/>
        </p:nvSpPr>
        <p:spPr>
          <a:xfrm>
            <a:off x="2732049" y="3823253"/>
            <a:ext cx="323385" cy="196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28" name="Рисунок 27"/>
          <p:cNvPicPr>
            <a:picLocks noChangeAspect="1"/>
          </p:cNvPicPr>
          <p:nvPr/>
        </p:nvPicPr>
        <p:blipFill>
          <a:blip r:embed="rId7"/>
          <a:stretch>
            <a:fillRect/>
          </a:stretch>
        </p:blipFill>
        <p:spPr>
          <a:xfrm>
            <a:off x="6962988" y="1434785"/>
            <a:ext cx="2063016" cy="213626"/>
          </a:xfrm>
          <a:prstGeom prst="rect">
            <a:avLst/>
          </a:prstGeom>
        </p:spPr>
      </p:pic>
      <p:sp>
        <p:nvSpPr>
          <p:cNvPr id="29" name="TextBox 28"/>
          <p:cNvSpPr txBox="1"/>
          <p:nvPr/>
        </p:nvSpPr>
        <p:spPr>
          <a:xfrm>
            <a:off x="6813394" y="758405"/>
            <a:ext cx="5378605" cy="461665"/>
          </a:xfrm>
          <a:prstGeom prst="rect">
            <a:avLst/>
          </a:prstGeom>
          <a:noFill/>
        </p:spPr>
        <p:txBody>
          <a:bodyPr wrap="square" rtlCol="0">
            <a:spAutoFit/>
          </a:bodyPr>
          <a:lstStyle/>
          <a:p>
            <a:r>
              <a:rPr lang="uk-UA" sz="1200" dirty="0" err="1" smtClean="0"/>
              <a:t>шоби</a:t>
            </a:r>
            <a:r>
              <a:rPr lang="uk-UA" sz="1200" dirty="0" smtClean="0"/>
              <a:t> не бабратися з довгими консольними командами придумали </a:t>
            </a:r>
            <a:r>
              <a:rPr lang="en-US" sz="1200" dirty="0" err="1" smtClean="0"/>
              <a:t>Dockerfile</a:t>
            </a:r>
            <a:r>
              <a:rPr lang="uk-UA" sz="1200" dirty="0" smtClean="0"/>
              <a:t> та</a:t>
            </a:r>
            <a:r>
              <a:rPr lang="en-US" sz="1200" dirty="0" smtClean="0"/>
              <a:t> </a:t>
            </a:r>
            <a:r>
              <a:rPr lang="en-US" sz="1200" dirty="0" err="1" smtClean="0"/>
              <a:t>docker-compose.yml</a:t>
            </a:r>
            <a:r>
              <a:rPr lang="en-US" sz="1200" dirty="0" smtClean="0"/>
              <a:t> (</a:t>
            </a:r>
            <a:r>
              <a:rPr lang="uk-UA" sz="1200" dirty="0" smtClean="0"/>
              <a:t>управляє цілою ієрархією – декількома контейнерами</a:t>
            </a:r>
            <a:r>
              <a:rPr lang="en-US" sz="1200" dirty="0" smtClean="0"/>
              <a:t>)</a:t>
            </a:r>
            <a:endParaRPr lang="uk-UA" sz="1200" dirty="0"/>
          </a:p>
        </p:txBody>
      </p:sp>
      <p:sp>
        <p:nvSpPr>
          <p:cNvPr id="30" name="TextBox 29"/>
          <p:cNvSpPr txBox="1"/>
          <p:nvPr/>
        </p:nvSpPr>
        <p:spPr>
          <a:xfrm>
            <a:off x="6911859" y="1182466"/>
            <a:ext cx="1576072" cy="261610"/>
          </a:xfrm>
          <a:prstGeom prst="rect">
            <a:avLst/>
          </a:prstGeom>
          <a:noFill/>
        </p:spPr>
        <p:txBody>
          <a:bodyPr wrap="none" rtlCol="0">
            <a:spAutoFit/>
          </a:bodyPr>
          <a:lstStyle/>
          <a:p>
            <a:r>
              <a:rPr lang="uk-UA" sz="1100" dirty="0" smtClean="0"/>
              <a:t>1.</a:t>
            </a:r>
            <a:r>
              <a:rPr lang="en-US" sz="1100" dirty="0" smtClean="0"/>
              <a:t> </a:t>
            </a:r>
            <a:r>
              <a:rPr lang="uk-UA" sz="1100" dirty="0" smtClean="0"/>
              <a:t>Мутимо </a:t>
            </a:r>
            <a:r>
              <a:rPr lang="uk-UA" sz="1100" dirty="0" err="1" smtClean="0"/>
              <a:t>дерикторію</a:t>
            </a:r>
            <a:r>
              <a:rPr lang="en-US" sz="1100" dirty="0" smtClean="0"/>
              <a:t> </a:t>
            </a:r>
            <a:endParaRPr lang="uk-UA" sz="1100" dirty="0"/>
          </a:p>
        </p:txBody>
      </p:sp>
      <p:pic>
        <p:nvPicPr>
          <p:cNvPr id="38" name="Рисунок 37"/>
          <p:cNvPicPr>
            <a:picLocks noChangeAspect="1"/>
          </p:cNvPicPr>
          <p:nvPr/>
        </p:nvPicPr>
        <p:blipFill>
          <a:blip r:embed="rId8"/>
          <a:stretch>
            <a:fillRect/>
          </a:stretch>
        </p:blipFill>
        <p:spPr>
          <a:xfrm>
            <a:off x="6962988" y="1863126"/>
            <a:ext cx="3356518" cy="251215"/>
          </a:xfrm>
          <a:prstGeom prst="rect">
            <a:avLst/>
          </a:prstGeom>
        </p:spPr>
      </p:pic>
      <p:sp>
        <p:nvSpPr>
          <p:cNvPr id="39" name="TextBox 38"/>
          <p:cNvSpPr txBox="1"/>
          <p:nvPr/>
        </p:nvSpPr>
        <p:spPr>
          <a:xfrm>
            <a:off x="6908145" y="1624797"/>
            <a:ext cx="1508746" cy="261610"/>
          </a:xfrm>
          <a:prstGeom prst="rect">
            <a:avLst/>
          </a:prstGeom>
          <a:noFill/>
        </p:spPr>
        <p:txBody>
          <a:bodyPr wrap="none" rtlCol="0">
            <a:spAutoFit/>
          </a:bodyPr>
          <a:lstStyle/>
          <a:p>
            <a:r>
              <a:rPr lang="uk-UA" sz="1100" dirty="0"/>
              <a:t>2</a:t>
            </a:r>
            <a:r>
              <a:rPr lang="uk-UA" sz="1100" dirty="0" smtClean="0"/>
              <a:t>.</a:t>
            </a:r>
            <a:r>
              <a:rPr lang="en-US" sz="1100" dirty="0" smtClean="0"/>
              <a:t> </a:t>
            </a:r>
            <a:r>
              <a:rPr lang="uk-UA" sz="1100" dirty="0" smtClean="0"/>
              <a:t>Мутимо </a:t>
            </a:r>
            <a:r>
              <a:rPr lang="uk-UA" sz="1100" dirty="0" err="1" smtClean="0"/>
              <a:t>докерфайл</a:t>
            </a:r>
            <a:endParaRPr lang="uk-UA" sz="1100" dirty="0"/>
          </a:p>
        </p:txBody>
      </p:sp>
      <p:pic>
        <p:nvPicPr>
          <p:cNvPr id="40" name="Рисунок 39"/>
          <p:cNvPicPr>
            <a:picLocks noChangeAspect="1"/>
          </p:cNvPicPr>
          <p:nvPr/>
        </p:nvPicPr>
        <p:blipFill>
          <a:blip r:embed="rId9"/>
          <a:stretch>
            <a:fillRect/>
          </a:stretch>
        </p:blipFill>
        <p:spPr>
          <a:xfrm>
            <a:off x="9039378" y="2202965"/>
            <a:ext cx="2560255" cy="1108863"/>
          </a:xfrm>
          <a:prstGeom prst="rect">
            <a:avLst/>
          </a:prstGeom>
        </p:spPr>
      </p:pic>
      <p:pic>
        <p:nvPicPr>
          <p:cNvPr id="41" name="Рисунок 40"/>
          <p:cNvPicPr>
            <a:picLocks noChangeAspect="1"/>
          </p:cNvPicPr>
          <p:nvPr/>
        </p:nvPicPr>
        <p:blipFill>
          <a:blip r:embed="rId10"/>
          <a:stretch>
            <a:fillRect/>
          </a:stretch>
        </p:blipFill>
        <p:spPr>
          <a:xfrm>
            <a:off x="6813394" y="3470654"/>
            <a:ext cx="3891774" cy="228288"/>
          </a:xfrm>
          <a:prstGeom prst="rect">
            <a:avLst/>
          </a:prstGeom>
        </p:spPr>
      </p:pic>
      <p:sp>
        <p:nvSpPr>
          <p:cNvPr id="42" name="TextBox 41"/>
          <p:cNvSpPr txBox="1"/>
          <p:nvPr/>
        </p:nvSpPr>
        <p:spPr>
          <a:xfrm>
            <a:off x="6813394" y="2860772"/>
            <a:ext cx="2164651" cy="430887"/>
          </a:xfrm>
          <a:prstGeom prst="rect">
            <a:avLst/>
          </a:prstGeom>
          <a:noFill/>
        </p:spPr>
        <p:txBody>
          <a:bodyPr wrap="square" rtlCol="0">
            <a:spAutoFit/>
          </a:bodyPr>
          <a:lstStyle/>
          <a:p>
            <a:r>
              <a:rPr lang="uk-UA" sz="1100" dirty="0" smtClean="0"/>
              <a:t>як має називатися новостворений образ</a:t>
            </a:r>
            <a:endParaRPr lang="uk-UA" sz="1100" dirty="0"/>
          </a:p>
        </p:txBody>
      </p:sp>
      <p:cxnSp>
        <p:nvCxnSpPr>
          <p:cNvPr id="44" name="Прямая со стрелкой 43"/>
          <p:cNvCxnSpPr/>
          <p:nvPr/>
        </p:nvCxnSpPr>
        <p:spPr>
          <a:xfrm>
            <a:off x="8263055" y="3235235"/>
            <a:ext cx="1239641" cy="235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Прямоугольник 44"/>
          <p:cNvSpPr/>
          <p:nvPr/>
        </p:nvSpPr>
        <p:spPr>
          <a:xfrm>
            <a:off x="9422780" y="3422904"/>
            <a:ext cx="992459" cy="2760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8" name="Прямоугольник 47"/>
          <p:cNvSpPr/>
          <p:nvPr/>
        </p:nvSpPr>
        <p:spPr>
          <a:xfrm>
            <a:off x="10582633" y="3430118"/>
            <a:ext cx="1438214" cy="261610"/>
          </a:xfrm>
          <a:prstGeom prst="rect">
            <a:avLst/>
          </a:prstGeom>
        </p:spPr>
        <p:txBody>
          <a:bodyPr wrap="none">
            <a:spAutoFit/>
          </a:bodyPr>
          <a:lstStyle/>
          <a:p>
            <a:r>
              <a:rPr lang="uk-UA" sz="1100" dirty="0">
                <a:solidFill>
                  <a:srgbClr val="FF0000"/>
                </a:solidFill>
              </a:rPr>
              <a:t>шлях до </a:t>
            </a:r>
            <a:r>
              <a:rPr lang="uk-UA" sz="1100" dirty="0" err="1">
                <a:solidFill>
                  <a:srgbClr val="FF0000"/>
                </a:solidFill>
              </a:rPr>
              <a:t>докерфайла</a:t>
            </a:r>
            <a:endParaRPr lang="uk-UA" sz="1100" dirty="0">
              <a:solidFill>
                <a:srgbClr val="FF0000"/>
              </a:solidFill>
            </a:endParaRPr>
          </a:p>
        </p:txBody>
      </p:sp>
      <p:sp>
        <p:nvSpPr>
          <p:cNvPr id="49" name="Прямоугольник 48"/>
          <p:cNvSpPr/>
          <p:nvPr/>
        </p:nvSpPr>
        <p:spPr>
          <a:xfrm>
            <a:off x="10389197" y="3450679"/>
            <a:ext cx="193310" cy="248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1" name="Левая фигурная скобка 50"/>
          <p:cNvSpPr/>
          <p:nvPr/>
        </p:nvSpPr>
        <p:spPr>
          <a:xfrm>
            <a:off x="6534615" y="758405"/>
            <a:ext cx="278779" cy="30448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cxnSp>
        <p:nvCxnSpPr>
          <p:cNvPr id="53" name="Прямая со стрелкой 52"/>
          <p:cNvCxnSpPr>
            <a:endCxn id="51" idx="1"/>
          </p:cNvCxnSpPr>
          <p:nvPr/>
        </p:nvCxnSpPr>
        <p:spPr>
          <a:xfrm>
            <a:off x="3112832" y="256478"/>
            <a:ext cx="3421783" cy="2024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816882">
            <a:off x="5732934" y="1840873"/>
            <a:ext cx="923651" cy="246221"/>
          </a:xfrm>
          <a:prstGeom prst="rect">
            <a:avLst/>
          </a:prstGeom>
          <a:noFill/>
        </p:spPr>
        <p:txBody>
          <a:bodyPr wrap="none" rtlCol="0">
            <a:spAutoFit/>
          </a:bodyPr>
          <a:lstStyle/>
          <a:p>
            <a:r>
              <a:rPr lang="uk-UA" sz="1000" dirty="0" smtClean="0">
                <a:solidFill>
                  <a:schemeClr val="accent1"/>
                </a:solidFill>
              </a:rPr>
              <a:t>альтернатива</a:t>
            </a:r>
            <a:endParaRPr lang="uk-UA" sz="1000" dirty="0">
              <a:solidFill>
                <a:schemeClr val="accent1"/>
              </a:solidFill>
            </a:endParaRPr>
          </a:p>
        </p:txBody>
      </p:sp>
      <p:cxnSp>
        <p:nvCxnSpPr>
          <p:cNvPr id="56" name="Прямая со стрелкой 55"/>
          <p:cNvCxnSpPr/>
          <p:nvPr/>
        </p:nvCxnSpPr>
        <p:spPr>
          <a:xfrm>
            <a:off x="2732049" y="3352944"/>
            <a:ext cx="241900" cy="470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Рисунок 56"/>
          <p:cNvPicPr>
            <a:picLocks noChangeAspect="1"/>
          </p:cNvPicPr>
          <p:nvPr/>
        </p:nvPicPr>
        <p:blipFill>
          <a:blip r:embed="rId11"/>
          <a:stretch>
            <a:fillRect/>
          </a:stretch>
        </p:blipFill>
        <p:spPr>
          <a:xfrm>
            <a:off x="151402" y="4973524"/>
            <a:ext cx="5785157" cy="1095414"/>
          </a:xfrm>
          <a:prstGeom prst="rect">
            <a:avLst/>
          </a:prstGeom>
        </p:spPr>
      </p:pic>
      <p:cxnSp>
        <p:nvCxnSpPr>
          <p:cNvPr id="59" name="Прямая соединительная линия 58"/>
          <p:cNvCxnSpPr/>
          <p:nvPr/>
        </p:nvCxnSpPr>
        <p:spPr>
          <a:xfrm>
            <a:off x="2099799" y="5174166"/>
            <a:ext cx="3553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01199" y="4722188"/>
            <a:ext cx="5532668" cy="276999"/>
          </a:xfrm>
          <a:prstGeom prst="rect">
            <a:avLst/>
          </a:prstGeom>
          <a:noFill/>
        </p:spPr>
        <p:txBody>
          <a:bodyPr wrap="none" rtlCol="0">
            <a:spAutoFit/>
          </a:bodyPr>
          <a:lstStyle/>
          <a:p>
            <a:r>
              <a:rPr lang="uk-UA" sz="1200" dirty="0" smtClean="0"/>
              <a:t>це ми залізли в середину образа і рухаємось там як у звичайній файловій системі</a:t>
            </a:r>
            <a:endParaRPr lang="uk-UA" sz="1200" dirty="0"/>
          </a:p>
        </p:txBody>
      </p:sp>
      <p:pic>
        <p:nvPicPr>
          <p:cNvPr id="62" name="Рисунок 61"/>
          <p:cNvPicPr>
            <a:picLocks noChangeAspect="1"/>
          </p:cNvPicPr>
          <p:nvPr/>
        </p:nvPicPr>
        <p:blipFill>
          <a:blip r:embed="rId12"/>
          <a:stretch>
            <a:fillRect/>
          </a:stretch>
        </p:blipFill>
        <p:spPr>
          <a:xfrm>
            <a:off x="6674004" y="3982273"/>
            <a:ext cx="3888275" cy="2631084"/>
          </a:xfrm>
          <a:prstGeom prst="rect">
            <a:avLst/>
          </a:prstGeom>
        </p:spPr>
      </p:pic>
      <p:pic>
        <p:nvPicPr>
          <p:cNvPr id="61" name="Рисунок 60"/>
          <p:cNvPicPr>
            <a:picLocks noChangeAspect="1"/>
          </p:cNvPicPr>
          <p:nvPr/>
        </p:nvPicPr>
        <p:blipFill>
          <a:blip r:embed="rId13"/>
          <a:stretch>
            <a:fillRect/>
          </a:stretch>
        </p:blipFill>
        <p:spPr>
          <a:xfrm>
            <a:off x="10030305" y="4379669"/>
            <a:ext cx="1996051" cy="794497"/>
          </a:xfrm>
          <a:prstGeom prst="rect">
            <a:avLst/>
          </a:prstGeom>
        </p:spPr>
      </p:pic>
      <p:sp>
        <p:nvSpPr>
          <p:cNvPr id="63" name="TextBox 62"/>
          <p:cNvSpPr txBox="1"/>
          <p:nvPr/>
        </p:nvSpPr>
        <p:spPr>
          <a:xfrm>
            <a:off x="69821" y="6134766"/>
            <a:ext cx="6577442" cy="430887"/>
          </a:xfrm>
          <a:prstGeom prst="rect">
            <a:avLst/>
          </a:prstGeom>
          <a:noFill/>
        </p:spPr>
        <p:txBody>
          <a:bodyPr wrap="none" rtlCol="0">
            <a:spAutoFit/>
          </a:bodyPr>
          <a:lstStyle/>
          <a:p>
            <a:r>
              <a:rPr lang="uk-UA" sz="1100" dirty="0" smtClean="0"/>
              <a:t>можна створити тут папку для роботи і розгорнути тут проект </a:t>
            </a:r>
            <a:r>
              <a:rPr lang="en-US" sz="1100" dirty="0" err="1" smtClean="0"/>
              <a:t>django</a:t>
            </a:r>
            <a:r>
              <a:rPr lang="ru-RU" sz="1100" dirty="0" smtClean="0"/>
              <a:t>, </a:t>
            </a:r>
            <a:r>
              <a:rPr lang="ru-RU" sz="1100" dirty="0" err="1" smtClean="0"/>
              <a:t>напряму</a:t>
            </a:r>
            <a:r>
              <a:rPr lang="ru-RU" sz="1100" dirty="0" smtClean="0"/>
              <a:t>, але правильно </a:t>
            </a:r>
            <a:r>
              <a:rPr lang="ru-RU" sz="1100" dirty="0" err="1" smtClean="0"/>
              <a:t>робити</a:t>
            </a:r>
            <a:r>
              <a:rPr lang="ru-RU" sz="1100" dirty="0" smtClean="0"/>
              <a:t> </a:t>
            </a:r>
            <a:r>
              <a:rPr lang="ru-RU" sz="1100" dirty="0" err="1" smtClean="0"/>
              <a:t>це</a:t>
            </a:r>
            <a:r>
              <a:rPr lang="ru-RU" sz="1100" dirty="0" smtClean="0"/>
              <a:t> в</a:t>
            </a:r>
          </a:p>
          <a:p>
            <a:r>
              <a:rPr lang="en-US" sz="1100" dirty="0" err="1" smtClean="0"/>
              <a:t>Dockerfile</a:t>
            </a:r>
            <a:r>
              <a:rPr lang="en-US" sz="1100" dirty="0" smtClean="0"/>
              <a:t> </a:t>
            </a:r>
            <a:r>
              <a:rPr lang="uk-UA" sz="1100" dirty="0" smtClean="0"/>
              <a:t>і перебудувати його</a:t>
            </a:r>
            <a:r>
              <a:rPr lang="ru-RU" sz="1100" dirty="0" smtClean="0"/>
              <a:t> </a:t>
            </a:r>
            <a:endParaRPr lang="uk-UA" sz="1100" dirty="0"/>
          </a:p>
        </p:txBody>
      </p:sp>
      <p:cxnSp>
        <p:nvCxnSpPr>
          <p:cNvPr id="65" name="Прямая со стрелкой 64"/>
          <p:cNvCxnSpPr/>
          <p:nvPr/>
        </p:nvCxnSpPr>
        <p:spPr>
          <a:xfrm flipV="1">
            <a:off x="1338146" y="5952932"/>
            <a:ext cx="1163441" cy="290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Прямая со стрелкой 66"/>
          <p:cNvCxnSpPr/>
          <p:nvPr/>
        </p:nvCxnSpPr>
        <p:spPr>
          <a:xfrm flipV="1">
            <a:off x="1975622" y="4039755"/>
            <a:ext cx="4680030" cy="237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Прямая со стрелкой 68"/>
          <p:cNvCxnSpPr/>
          <p:nvPr/>
        </p:nvCxnSpPr>
        <p:spPr>
          <a:xfrm flipV="1">
            <a:off x="713678" y="4904320"/>
            <a:ext cx="9478537" cy="1512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 name="Рисунок 70"/>
          <p:cNvPicPr>
            <a:picLocks noChangeAspect="1"/>
          </p:cNvPicPr>
          <p:nvPr/>
        </p:nvPicPr>
        <p:blipFill>
          <a:blip r:embed="rId14"/>
          <a:stretch>
            <a:fillRect/>
          </a:stretch>
        </p:blipFill>
        <p:spPr>
          <a:xfrm>
            <a:off x="3149191" y="6483843"/>
            <a:ext cx="3257550" cy="295275"/>
          </a:xfrm>
          <a:prstGeom prst="rect">
            <a:avLst/>
          </a:prstGeom>
        </p:spPr>
      </p:pic>
      <p:sp>
        <p:nvSpPr>
          <p:cNvPr id="72" name="TextBox 71"/>
          <p:cNvSpPr txBox="1"/>
          <p:nvPr/>
        </p:nvSpPr>
        <p:spPr>
          <a:xfrm>
            <a:off x="279495" y="6541581"/>
            <a:ext cx="2908168" cy="261610"/>
          </a:xfrm>
          <a:prstGeom prst="rect">
            <a:avLst/>
          </a:prstGeom>
          <a:noFill/>
        </p:spPr>
        <p:txBody>
          <a:bodyPr wrap="none" rtlCol="0">
            <a:spAutoFit/>
          </a:bodyPr>
          <a:lstStyle/>
          <a:p>
            <a:r>
              <a:rPr lang="ru-RU" sz="1100" dirty="0" smtClean="0"/>
              <a:t>до ре</a:t>
            </a:r>
            <a:r>
              <a:rPr lang="uk-UA" sz="1100" dirty="0" err="1" smtClean="0"/>
              <a:t>чі</a:t>
            </a:r>
            <a:r>
              <a:rPr lang="uk-UA" sz="1100" dirty="0" smtClean="0"/>
              <a:t> на вінді пустий файл створюється так:</a:t>
            </a:r>
            <a:endParaRPr lang="uk-UA" sz="1100" dirty="0"/>
          </a:p>
        </p:txBody>
      </p:sp>
      <p:sp>
        <p:nvSpPr>
          <p:cNvPr id="73" name="Прямоугольник 72"/>
          <p:cNvSpPr/>
          <p:nvPr/>
        </p:nvSpPr>
        <p:spPr>
          <a:xfrm>
            <a:off x="6606549" y="4616604"/>
            <a:ext cx="2715871" cy="96575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3703997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99664" y="131223"/>
            <a:ext cx="6468404" cy="1942787"/>
          </a:xfrm>
          <a:prstGeom prst="rect">
            <a:avLst/>
          </a:prstGeom>
        </p:spPr>
      </p:pic>
      <p:cxnSp>
        <p:nvCxnSpPr>
          <p:cNvPr id="5" name="Прямая соединительная линия 4"/>
          <p:cNvCxnSpPr/>
          <p:nvPr/>
        </p:nvCxnSpPr>
        <p:spPr>
          <a:xfrm>
            <a:off x="1706137" y="278780"/>
            <a:ext cx="4728117" cy="223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99664" y="479502"/>
            <a:ext cx="248741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flipH="1" flipV="1">
            <a:off x="3178098" y="278780"/>
            <a:ext cx="356839" cy="32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24200" y="454659"/>
            <a:ext cx="3043868" cy="769441"/>
          </a:xfrm>
          <a:prstGeom prst="rect">
            <a:avLst/>
          </a:prstGeom>
          <a:noFill/>
        </p:spPr>
        <p:txBody>
          <a:bodyPr wrap="square" rtlCol="0">
            <a:spAutoFit/>
          </a:bodyPr>
          <a:lstStyle/>
          <a:p>
            <a:r>
              <a:rPr lang="uk-UA" sz="1100" dirty="0" smtClean="0">
                <a:solidFill>
                  <a:schemeClr val="accent1"/>
                </a:solidFill>
              </a:rPr>
              <a:t>повертає </a:t>
            </a:r>
            <a:r>
              <a:rPr lang="uk-UA" sz="1100" dirty="0" err="1" smtClean="0">
                <a:solidFill>
                  <a:schemeClr val="accent1"/>
                </a:solidFill>
              </a:rPr>
              <a:t>імʼя</a:t>
            </a:r>
            <a:r>
              <a:rPr lang="uk-UA" sz="1100" dirty="0" smtClean="0">
                <a:solidFill>
                  <a:schemeClr val="accent1"/>
                </a:solidFill>
              </a:rPr>
              <a:t> поточної </a:t>
            </a:r>
            <a:r>
              <a:rPr lang="uk-UA" sz="1100" dirty="0" err="1" smtClean="0">
                <a:solidFill>
                  <a:schemeClr val="accent1"/>
                </a:solidFill>
              </a:rPr>
              <a:t>дерикторії</a:t>
            </a:r>
            <a:r>
              <a:rPr lang="uk-UA" sz="1100" dirty="0" smtClean="0">
                <a:solidFill>
                  <a:schemeClr val="accent1"/>
                </a:solidFill>
              </a:rPr>
              <a:t> в середині </a:t>
            </a:r>
            <a:r>
              <a:rPr lang="uk-UA" sz="1100" dirty="0" err="1" smtClean="0">
                <a:solidFill>
                  <a:schemeClr val="accent1"/>
                </a:solidFill>
              </a:rPr>
              <a:t>хостової</a:t>
            </a:r>
            <a:r>
              <a:rPr lang="uk-UA" sz="1100" dirty="0" smtClean="0">
                <a:solidFill>
                  <a:schemeClr val="accent1"/>
                </a:solidFill>
              </a:rPr>
              <a:t> системи </a:t>
            </a:r>
            <a:r>
              <a:rPr lang="uk-UA" sz="1100" dirty="0">
                <a:solidFill>
                  <a:schemeClr val="accent1"/>
                </a:solidFill>
              </a:rPr>
              <a:t>папка на </a:t>
            </a:r>
            <a:r>
              <a:rPr lang="en-US" sz="1100" dirty="0">
                <a:solidFill>
                  <a:schemeClr val="accent1"/>
                </a:solidFill>
              </a:rPr>
              <a:t>host </a:t>
            </a:r>
            <a:r>
              <a:rPr lang="uk-UA" sz="1100" dirty="0">
                <a:solidFill>
                  <a:schemeClr val="accent1"/>
                </a:solidFill>
              </a:rPr>
              <a:t>системі (основна система - господар)</a:t>
            </a:r>
          </a:p>
          <a:p>
            <a:endParaRPr lang="uk-UA" sz="1100" dirty="0">
              <a:solidFill>
                <a:schemeClr val="accent1"/>
              </a:solidFill>
            </a:endParaRPr>
          </a:p>
        </p:txBody>
      </p:sp>
      <p:sp>
        <p:nvSpPr>
          <p:cNvPr id="11" name="Прямоугольник 10"/>
          <p:cNvSpPr/>
          <p:nvPr/>
        </p:nvSpPr>
        <p:spPr>
          <a:xfrm>
            <a:off x="2877015" y="131223"/>
            <a:ext cx="446048" cy="169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2" name="Прямоугольник 11"/>
          <p:cNvSpPr/>
          <p:nvPr/>
        </p:nvSpPr>
        <p:spPr>
          <a:xfrm>
            <a:off x="3423424" y="131223"/>
            <a:ext cx="423747" cy="14755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p>
        </p:txBody>
      </p:sp>
      <p:sp>
        <p:nvSpPr>
          <p:cNvPr id="13" name="TextBox 12"/>
          <p:cNvSpPr txBox="1"/>
          <p:nvPr/>
        </p:nvSpPr>
        <p:spPr>
          <a:xfrm>
            <a:off x="3381292" y="295532"/>
            <a:ext cx="184731" cy="261610"/>
          </a:xfrm>
          <a:prstGeom prst="rect">
            <a:avLst/>
          </a:prstGeom>
          <a:noFill/>
        </p:spPr>
        <p:txBody>
          <a:bodyPr wrap="none" rtlCol="0">
            <a:spAutoFit/>
          </a:bodyPr>
          <a:lstStyle/>
          <a:p>
            <a:endParaRPr lang="uk-UA" sz="1100" dirty="0">
              <a:solidFill>
                <a:srgbClr val="FFFF00"/>
              </a:solidFill>
            </a:endParaRPr>
          </a:p>
        </p:txBody>
      </p:sp>
      <p:sp>
        <p:nvSpPr>
          <p:cNvPr id="14" name="TextBox 13"/>
          <p:cNvSpPr txBox="1"/>
          <p:nvPr/>
        </p:nvSpPr>
        <p:spPr>
          <a:xfrm>
            <a:off x="6534615" y="53868"/>
            <a:ext cx="5657385" cy="430887"/>
          </a:xfrm>
          <a:prstGeom prst="rect">
            <a:avLst/>
          </a:prstGeom>
          <a:noFill/>
        </p:spPr>
        <p:txBody>
          <a:bodyPr wrap="square" rtlCol="0">
            <a:spAutoFit/>
          </a:bodyPr>
          <a:lstStyle/>
          <a:p>
            <a:r>
              <a:rPr lang="uk-UA" sz="1100" dirty="0" smtClean="0"/>
              <a:t>ця команда створює </a:t>
            </a:r>
            <a:r>
              <a:rPr lang="uk-UA" sz="1100" dirty="0" err="1" smtClean="0"/>
              <a:t>джанго</a:t>
            </a:r>
            <a:r>
              <a:rPr lang="uk-UA" sz="1100" dirty="0" smtClean="0"/>
              <a:t> проект на докері і на </a:t>
            </a:r>
            <a:r>
              <a:rPr lang="uk-UA" sz="1100" dirty="0" err="1" smtClean="0"/>
              <a:t>хост</a:t>
            </a:r>
            <a:r>
              <a:rPr lang="uk-UA" sz="1100" dirty="0" smtClean="0"/>
              <a:t> системі (інакше ми не зможемо побачити його з вінди (для прикладу основна система))</a:t>
            </a:r>
            <a:endParaRPr lang="uk-UA" sz="1100" dirty="0"/>
          </a:p>
        </p:txBody>
      </p:sp>
      <p:pic>
        <p:nvPicPr>
          <p:cNvPr id="15" name="Рисунок 14"/>
          <p:cNvPicPr>
            <a:picLocks noChangeAspect="1"/>
          </p:cNvPicPr>
          <p:nvPr/>
        </p:nvPicPr>
        <p:blipFill>
          <a:blip r:embed="rId3"/>
          <a:stretch>
            <a:fillRect/>
          </a:stretch>
        </p:blipFill>
        <p:spPr>
          <a:xfrm>
            <a:off x="99664" y="2422289"/>
            <a:ext cx="7645672" cy="455658"/>
          </a:xfrm>
          <a:prstGeom prst="rect">
            <a:avLst/>
          </a:prstGeom>
        </p:spPr>
      </p:pic>
      <p:cxnSp>
        <p:nvCxnSpPr>
          <p:cNvPr id="17" name="Прямая соединительная линия 16"/>
          <p:cNvCxnSpPr/>
          <p:nvPr/>
        </p:nvCxnSpPr>
        <p:spPr>
          <a:xfrm>
            <a:off x="3200400" y="2616665"/>
            <a:ext cx="1182029"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a:off x="3787696" y="2835972"/>
            <a:ext cx="1182029"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flipH="1" flipV="1">
            <a:off x="5046134" y="2877947"/>
            <a:ext cx="250695" cy="132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96829" y="2861711"/>
            <a:ext cx="5445722" cy="261610"/>
          </a:xfrm>
          <a:prstGeom prst="rect">
            <a:avLst/>
          </a:prstGeom>
          <a:noFill/>
        </p:spPr>
        <p:txBody>
          <a:bodyPr wrap="none" rtlCol="0">
            <a:spAutoFit/>
          </a:bodyPr>
          <a:lstStyle/>
          <a:p>
            <a:r>
              <a:rPr lang="uk-UA" sz="1100" dirty="0" smtClean="0"/>
              <a:t>заставити </a:t>
            </a:r>
            <a:r>
              <a:rPr lang="uk-UA" sz="1100" dirty="0" err="1" smtClean="0"/>
              <a:t>джанго</a:t>
            </a:r>
            <a:r>
              <a:rPr lang="uk-UA" sz="1100" dirty="0" smtClean="0"/>
              <a:t> шо запущене всередині докера відправляти свої штуки на такий порт</a:t>
            </a:r>
            <a:endParaRPr lang="uk-UA" sz="1100" dirty="0"/>
          </a:p>
        </p:txBody>
      </p:sp>
      <p:sp>
        <p:nvSpPr>
          <p:cNvPr id="22" name="TextBox 21"/>
          <p:cNvSpPr txBox="1"/>
          <p:nvPr/>
        </p:nvSpPr>
        <p:spPr>
          <a:xfrm>
            <a:off x="3333866" y="2117490"/>
            <a:ext cx="3860352" cy="261610"/>
          </a:xfrm>
          <a:prstGeom prst="rect">
            <a:avLst/>
          </a:prstGeom>
          <a:noFill/>
        </p:spPr>
        <p:txBody>
          <a:bodyPr wrap="none" rtlCol="0">
            <a:spAutoFit/>
          </a:bodyPr>
          <a:lstStyle/>
          <a:p>
            <a:r>
              <a:rPr lang="uk-UA" sz="1100" dirty="0" smtClean="0"/>
              <a:t>заставити докер опубліковувати для </a:t>
            </a:r>
            <a:r>
              <a:rPr lang="uk-UA" sz="1100" dirty="0" err="1" smtClean="0"/>
              <a:t>хост</a:t>
            </a:r>
            <a:r>
              <a:rPr lang="uk-UA" sz="1100" dirty="0" smtClean="0"/>
              <a:t> системи такий порт</a:t>
            </a:r>
            <a:endParaRPr lang="uk-UA" sz="1100" dirty="0"/>
          </a:p>
        </p:txBody>
      </p:sp>
      <p:cxnSp>
        <p:nvCxnSpPr>
          <p:cNvPr id="24" name="Прямая со стрелкой 23"/>
          <p:cNvCxnSpPr/>
          <p:nvPr/>
        </p:nvCxnSpPr>
        <p:spPr>
          <a:xfrm flipH="1">
            <a:off x="4181707" y="2279019"/>
            <a:ext cx="334537" cy="118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Рисунок 24"/>
          <p:cNvPicPr>
            <a:picLocks noChangeAspect="1"/>
          </p:cNvPicPr>
          <p:nvPr/>
        </p:nvPicPr>
        <p:blipFill>
          <a:blip r:embed="rId4"/>
          <a:stretch>
            <a:fillRect/>
          </a:stretch>
        </p:blipFill>
        <p:spPr>
          <a:xfrm>
            <a:off x="155976" y="3010829"/>
            <a:ext cx="4583152" cy="1296881"/>
          </a:xfrm>
          <a:prstGeom prst="rect">
            <a:avLst/>
          </a:prstGeom>
        </p:spPr>
      </p:pic>
      <p:pic>
        <p:nvPicPr>
          <p:cNvPr id="26" name="Рисунок 25"/>
          <p:cNvPicPr>
            <a:picLocks noChangeAspect="1"/>
          </p:cNvPicPr>
          <p:nvPr/>
        </p:nvPicPr>
        <p:blipFill>
          <a:blip r:embed="rId5"/>
          <a:stretch>
            <a:fillRect/>
          </a:stretch>
        </p:blipFill>
        <p:spPr>
          <a:xfrm>
            <a:off x="188639" y="4440592"/>
            <a:ext cx="4134315" cy="248825"/>
          </a:xfrm>
          <a:prstGeom prst="rect">
            <a:avLst/>
          </a:prstGeom>
        </p:spPr>
      </p:pic>
      <p:pic>
        <p:nvPicPr>
          <p:cNvPr id="27" name="Рисунок 26"/>
          <p:cNvPicPr>
            <a:picLocks noChangeAspect="1"/>
          </p:cNvPicPr>
          <p:nvPr/>
        </p:nvPicPr>
        <p:blipFill>
          <a:blip r:embed="rId6"/>
          <a:stretch>
            <a:fillRect/>
          </a:stretch>
        </p:blipFill>
        <p:spPr>
          <a:xfrm>
            <a:off x="144974" y="4756056"/>
            <a:ext cx="5464082" cy="1907216"/>
          </a:xfrm>
          <a:prstGeom prst="rect">
            <a:avLst/>
          </a:prstGeom>
        </p:spPr>
      </p:pic>
      <p:sp>
        <p:nvSpPr>
          <p:cNvPr id="28" name="TextBox 27"/>
          <p:cNvSpPr txBox="1"/>
          <p:nvPr/>
        </p:nvSpPr>
        <p:spPr>
          <a:xfrm>
            <a:off x="1661532" y="4860085"/>
            <a:ext cx="2076209" cy="261610"/>
          </a:xfrm>
          <a:prstGeom prst="rect">
            <a:avLst/>
          </a:prstGeom>
          <a:noFill/>
        </p:spPr>
        <p:txBody>
          <a:bodyPr wrap="none" rtlCol="0">
            <a:spAutoFit/>
          </a:bodyPr>
          <a:lstStyle/>
          <a:p>
            <a:r>
              <a:rPr lang="uk-UA" sz="1100" dirty="0" smtClean="0">
                <a:solidFill>
                  <a:srgbClr val="FFFF00"/>
                </a:solidFill>
              </a:rPr>
              <a:t>версія (стиль написання) </a:t>
            </a:r>
            <a:r>
              <a:rPr lang="uk-UA" sz="1100" dirty="0" err="1" smtClean="0">
                <a:solidFill>
                  <a:srgbClr val="FFFF00"/>
                </a:solidFill>
              </a:rPr>
              <a:t>файла</a:t>
            </a:r>
            <a:endParaRPr lang="uk-UA" sz="1100" dirty="0">
              <a:solidFill>
                <a:srgbClr val="FFFF00"/>
              </a:solidFill>
            </a:endParaRPr>
          </a:p>
        </p:txBody>
      </p:sp>
      <p:pic>
        <p:nvPicPr>
          <p:cNvPr id="29" name="Рисунок 28"/>
          <p:cNvPicPr>
            <a:picLocks noChangeAspect="1"/>
          </p:cNvPicPr>
          <p:nvPr/>
        </p:nvPicPr>
        <p:blipFill>
          <a:blip r:embed="rId7"/>
          <a:stretch>
            <a:fillRect/>
          </a:stretch>
        </p:blipFill>
        <p:spPr>
          <a:xfrm>
            <a:off x="4412163" y="4468708"/>
            <a:ext cx="2155905" cy="1080454"/>
          </a:xfrm>
          <a:prstGeom prst="rect">
            <a:avLst/>
          </a:prstGeom>
        </p:spPr>
      </p:pic>
      <p:cxnSp>
        <p:nvCxnSpPr>
          <p:cNvPr id="32" name="Прямая со стрелкой 31"/>
          <p:cNvCxnSpPr/>
          <p:nvPr/>
        </p:nvCxnSpPr>
        <p:spPr>
          <a:xfrm>
            <a:off x="5734981" y="4714082"/>
            <a:ext cx="445274" cy="4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Рисунок 38"/>
          <p:cNvPicPr>
            <a:picLocks noChangeAspect="1"/>
          </p:cNvPicPr>
          <p:nvPr/>
        </p:nvPicPr>
        <p:blipFill>
          <a:blip r:embed="rId8"/>
          <a:stretch>
            <a:fillRect/>
          </a:stretch>
        </p:blipFill>
        <p:spPr>
          <a:xfrm>
            <a:off x="8572354" y="4767327"/>
            <a:ext cx="3493212" cy="1221403"/>
          </a:xfrm>
          <a:prstGeom prst="rect">
            <a:avLst/>
          </a:prstGeom>
        </p:spPr>
      </p:pic>
      <p:pic>
        <p:nvPicPr>
          <p:cNvPr id="40" name="Рисунок 39"/>
          <p:cNvPicPr>
            <a:picLocks noChangeAspect="1"/>
          </p:cNvPicPr>
          <p:nvPr/>
        </p:nvPicPr>
        <p:blipFill>
          <a:blip r:embed="rId9"/>
          <a:stretch>
            <a:fillRect/>
          </a:stretch>
        </p:blipFill>
        <p:spPr>
          <a:xfrm>
            <a:off x="6306181" y="4714082"/>
            <a:ext cx="1872618" cy="1286358"/>
          </a:xfrm>
          <a:prstGeom prst="rect">
            <a:avLst/>
          </a:prstGeom>
        </p:spPr>
      </p:pic>
      <p:cxnSp>
        <p:nvCxnSpPr>
          <p:cNvPr id="35" name="Прямая соединительная линия 34"/>
          <p:cNvCxnSpPr/>
          <p:nvPr/>
        </p:nvCxnSpPr>
        <p:spPr>
          <a:xfrm>
            <a:off x="6580845" y="5794090"/>
            <a:ext cx="138718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a:off x="6543166" y="5981424"/>
            <a:ext cx="138718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V="1">
            <a:off x="6685184" y="5437355"/>
            <a:ext cx="823684" cy="1072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41" name="Рисунок 40"/>
          <p:cNvPicPr>
            <a:picLocks noChangeAspect="1"/>
          </p:cNvPicPr>
          <p:nvPr/>
        </p:nvPicPr>
        <p:blipFill>
          <a:blip r:embed="rId10"/>
          <a:stretch>
            <a:fillRect/>
          </a:stretch>
        </p:blipFill>
        <p:spPr>
          <a:xfrm>
            <a:off x="4940369" y="6059222"/>
            <a:ext cx="3427634" cy="184034"/>
          </a:xfrm>
          <a:prstGeom prst="rect">
            <a:avLst/>
          </a:prstGeom>
        </p:spPr>
      </p:pic>
      <p:cxnSp>
        <p:nvCxnSpPr>
          <p:cNvPr id="43" name="Прямая со стрелкой 42"/>
          <p:cNvCxnSpPr>
            <a:endCxn id="39" idx="1"/>
          </p:cNvCxnSpPr>
          <p:nvPr/>
        </p:nvCxnSpPr>
        <p:spPr>
          <a:xfrm>
            <a:off x="7625984" y="5368532"/>
            <a:ext cx="946370" cy="9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635297" y="301083"/>
            <a:ext cx="1133644" cy="261610"/>
          </a:xfrm>
          <a:prstGeom prst="rect">
            <a:avLst/>
          </a:prstGeom>
          <a:noFill/>
        </p:spPr>
        <p:txBody>
          <a:bodyPr wrap="none" rtlCol="0">
            <a:spAutoFit/>
          </a:bodyPr>
          <a:lstStyle/>
          <a:p>
            <a:r>
              <a:rPr lang="uk-UA" sz="1100" dirty="0" smtClean="0">
                <a:solidFill>
                  <a:srgbClr val="FFFF00"/>
                </a:solidFill>
              </a:rPr>
              <a:t>папка на докері</a:t>
            </a:r>
            <a:endParaRPr lang="uk-UA" sz="1100" dirty="0">
              <a:solidFill>
                <a:srgbClr val="FFFF00"/>
              </a:solidFill>
            </a:endParaRPr>
          </a:p>
        </p:txBody>
      </p:sp>
      <p:sp>
        <p:nvSpPr>
          <p:cNvPr id="45" name="Прямоугольник 44"/>
          <p:cNvSpPr/>
          <p:nvPr/>
        </p:nvSpPr>
        <p:spPr>
          <a:xfrm>
            <a:off x="9144000" y="5366757"/>
            <a:ext cx="1516566" cy="18240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6" name="Прямоугольник 45"/>
          <p:cNvSpPr/>
          <p:nvPr/>
        </p:nvSpPr>
        <p:spPr>
          <a:xfrm>
            <a:off x="10742551" y="5357261"/>
            <a:ext cx="442122" cy="1919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7" name="Прямоугольник 46"/>
          <p:cNvSpPr/>
          <p:nvPr/>
        </p:nvSpPr>
        <p:spPr>
          <a:xfrm>
            <a:off x="9144000" y="5709664"/>
            <a:ext cx="122663" cy="2677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8" name="Прямоугольник 47"/>
          <p:cNvSpPr/>
          <p:nvPr/>
        </p:nvSpPr>
        <p:spPr>
          <a:xfrm>
            <a:off x="9363307" y="5709664"/>
            <a:ext cx="538976" cy="2677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9" name="TextBox 48"/>
          <p:cNvSpPr txBox="1"/>
          <p:nvPr/>
        </p:nvSpPr>
        <p:spPr>
          <a:xfrm>
            <a:off x="10091854" y="5121695"/>
            <a:ext cx="433132" cy="261610"/>
          </a:xfrm>
          <a:prstGeom prst="rect">
            <a:avLst/>
          </a:prstGeom>
          <a:noFill/>
        </p:spPr>
        <p:txBody>
          <a:bodyPr wrap="none" rtlCol="0">
            <a:spAutoFit/>
          </a:bodyPr>
          <a:lstStyle/>
          <a:p>
            <a:r>
              <a:rPr lang="en-US" sz="1100" dirty="0" smtClean="0">
                <a:solidFill>
                  <a:schemeClr val="accent1"/>
                </a:solidFill>
              </a:rPr>
              <a:t>host</a:t>
            </a:r>
            <a:endParaRPr lang="uk-UA" sz="1100" dirty="0">
              <a:solidFill>
                <a:schemeClr val="accent1"/>
              </a:solidFill>
            </a:endParaRPr>
          </a:p>
        </p:txBody>
      </p:sp>
      <p:sp>
        <p:nvSpPr>
          <p:cNvPr id="50" name="TextBox 49"/>
          <p:cNvSpPr txBox="1"/>
          <p:nvPr/>
        </p:nvSpPr>
        <p:spPr>
          <a:xfrm>
            <a:off x="10675712" y="5095651"/>
            <a:ext cx="575799" cy="261610"/>
          </a:xfrm>
          <a:prstGeom prst="rect">
            <a:avLst/>
          </a:prstGeom>
          <a:noFill/>
        </p:spPr>
        <p:txBody>
          <a:bodyPr wrap="none" rtlCol="0">
            <a:spAutoFit/>
          </a:bodyPr>
          <a:lstStyle/>
          <a:p>
            <a:r>
              <a:rPr lang="en-US" sz="1100" dirty="0" err="1" smtClean="0">
                <a:solidFill>
                  <a:srgbClr val="FFFF00"/>
                </a:solidFill>
              </a:rPr>
              <a:t>docker</a:t>
            </a:r>
            <a:endParaRPr lang="uk-UA" sz="1100" dirty="0">
              <a:solidFill>
                <a:srgbClr val="FFFF00"/>
              </a:solidFill>
            </a:endParaRPr>
          </a:p>
        </p:txBody>
      </p:sp>
      <p:sp>
        <p:nvSpPr>
          <p:cNvPr id="51" name="TextBox 50"/>
          <p:cNvSpPr txBox="1"/>
          <p:nvPr/>
        </p:nvSpPr>
        <p:spPr>
          <a:xfrm>
            <a:off x="1339067" y="5067790"/>
            <a:ext cx="2375971" cy="261610"/>
          </a:xfrm>
          <a:prstGeom prst="rect">
            <a:avLst/>
          </a:prstGeom>
          <a:noFill/>
        </p:spPr>
        <p:txBody>
          <a:bodyPr wrap="none" rtlCol="0">
            <a:spAutoFit/>
          </a:bodyPr>
          <a:lstStyle/>
          <a:p>
            <a:r>
              <a:rPr lang="uk-UA" sz="1100" dirty="0" smtClean="0">
                <a:solidFill>
                  <a:srgbClr val="FFFF00"/>
                </a:solidFill>
              </a:rPr>
              <a:t>кожен сервіс це окремий контейнер</a:t>
            </a:r>
            <a:endParaRPr lang="uk-UA" sz="1100" dirty="0">
              <a:solidFill>
                <a:srgbClr val="FFFF00"/>
              </a:solidFill>
            </a:endParaRPr>
          </a:p>
        </p:txBody>
      </p:sp>
      <p:cxnSp>
        <p:nvCxnSpPr>
          <p:cNvPr id="53" name="Прямая со стрелкой 52"/>
          <p:cNvCxnSpPr/>
          <p:nvPr/>
        </p:nvCxnSpPr>
        <p:spPr>
          <a:xfrm flipH="1">
            <a:off x="1090583" y="5278081"/>
            <a:ext cx="849729" cy="13096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5" name="Рисунок 54"/>
          <p:cNvPicPr>
            <a:picLocks noChangeAspect="1"/>
          </p:cNvPicPr>
          <p:nvPr/>
        </p:nvPicPr>
        <p:blipFill>
          <a:blip r:embed="rId11"/>
          <a:stretch>
            <a:fillRect/>
          </a:stretch>
        </p:blipFill>
        <p:spPr>
          <a:xfrm>
            <a:off x="4969725" y="6267426"/>
            <a:ext cx="3072712" cy="532456"/>
          </a:xfrm>
          <a:prstGeom prst="rect">
            <a:avLst/>
          </a:prstGeom>
        </p:spPr>
      </p:pic>
      <p:sp>
        <p:nvSpPr>
          <p:cNvPr id="2" name="TextBox 1"/>
          <p:cNvSpPr txBox="1"/>
          <p:nvPr/>
        </p:nvSpPr>
        <p:spPr>
          <a:xfrm>
            <a:off x="3787696" y="925132"/>
            <a:ext cx="5007268" cy="369332"/>
          </a:xfrm>
          <a:prstGeom prst="rect">
            <a:avLst/>
          </a:prstGeom>
          <a:noFill/>
        </p:spPr>
        <p:txBody>
          <a:bodyPr wrap="none" rtlCol="0">
            <a:spAutoFit/>
          </a:bodyPr>
          <a:lstStyle/>
          <a:p>
            <a:r>
              <a:rPr lang="uk-UA" dirty="0" smtClean="0">
                <a:solidFill>
                  <a:schemeClr val="accent1"/>
                </a:solidFill>
              </a:rPr>
              <a:t>просто чувак сидить на </a:t>
            </a:r>
            <a:r>
              <a:rPr lang="uk-UA" dirty="0" err="1" smtClean="0">
                <a:solidFill>
                  <a:schemeClr val="accent1"/>
                </a:solidFill>
              </a:rPr>
              <a:t>лінуксі</a:t>
            </a:r>
            <a:r>
              <a:rPr lang="uk-UA" dirty="0" smtClean="0">
                <a:solidFill>
                  <a:schemeClr val="accent1"/>
                </a:solidFill>
              </a:rPr>
              <a:t> того така команда</a:t>
            </a:r>
            <a:endParaRPr lang="uk-UA" dirty="0">
              <a:solidFill>
                <a:schemeClr val="accent1"/>
              </a:solidFill>
            </a:endParaRPr>
          </a:p>
        </p:txBody>
      </p:sp>
      <p:sp>
        <p:nvSpPr>
          <p:cNvPr id="4" name="TextBox 3"/>
          <p:cNvSpPr txBox="1"/>
          <p:nvPr/>
        </p:nvSpPr>
        <p:spPr>
          <a:xfrm>
            <a:off x="5386039" y="3123321"/>
            <a:ext cx="3393814" cy="369332"/>
          </a:xfrm>
          <a:prstGeom prst="rect">
            <a:avLst/>
          </a:prstGeom>
          <a:noFill/>
        </p:spPr>
        <p:txBody>
          <a:bodyPr wrap="none" rtlCol="0">
            <a:spAutoFit/>
          </a:bodyPr>
          <a:lstStyle/>
          <a:p>
            <a:r>
              <a:rPr lang="uk-UA" dirty="0" smtClean="0"/>
              <a:t>або альтернативно як я зрозумів</a:t>
            </a:r>
            <a:endParaRPr lang="uk-UA" dirty="0"/>
          </a:p>
        </p:txBody>
      </p:sp>
      <p:cxnSp>
        <p:nvCxnSpPr>
          <p:cNvPr id="8" name="Прямая со стрелкой 7"/>
          <p:cNvCxnSpPr/>
          <p:nvPr/>
        </p:nvCxnSpPr>
        <p:spPr>
          <a:xfrm flipH="1">
            <a:off x="1661532" y="3419397"/>
            <a:ext cx="4073449" cy="2557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flipH="1">
            <a:off x="5462701" y="3410669"/>
            <a:ext cx="295266" cy="2298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419236" y="6059222"/>
            <a:ext cx="3646330" cy="646331"/>
          </a:xfrm>
          <a:prstGeom prst="rect">
            <a:avLst/>
          </a:prstGeom>
          <a:noFill/>
        </p:spPr>
        <p:txBody>
          <a:bodyPr wrap="square" rtlCol="0">
            <a:spAutoFit/>
          </a:bodyPr>
          <a:lstStyle/>
          <a:p>
            <a:r>
              <a:rPr lang="uk-UA" sz="1200" dirty="0" smtClean="0"/>
              <a:t>чому два рази </a:t>
            </a:r>
            <a:r>
              <a:rPr lang="en-US" sz="1200" dirty="0" smtClean="0"/>
              <a:t>‘ADD requirements.txt’ – </a:t>
            </a:r>
            <a:r>
              <a:rPr lang="ru-RU" sz="1200" dirty="0" smtClean="0"/>
              <a:t>в ц</a:t>
            </a:r>
            <a:r>
              <a:rPr lang="uk-UA" sz="1200" dirty="0" smtClean="0"/>
              <a:t>і</a:t>
            </a:r>
            <a:r>
              <a:rPr lang="ru-RU" sz="1200" dirty="0" smtClean="0"/>
              <a:t>лях </a:t>
            </a:r>
            <a:r>
              <a:rPr lang="ru-RU" sz="1200" dirty="0" err="1" smtClean="0"/>
              <a:t>оптимізації</a:t>
            </a:r>
            <a:r>
              <a:rPr lang="ru-RU" sz="1200" dirty="0" smtClean="0"/>
              <a:t> , 4 строчка </a:t>
            </a:r>
            <a:r>
              <a:rPr lang="ru-RU" sz="1200" dirty="0" err="1" smtClean="0"/>
              <a:t>закешується</a:t>
            </a:r>
            <a:r>
              <a:rPr lang="ru-RU" sz="1200" dirty="0" smtClean="0"/>
              <a:t>, і не буде </a:t>
            </a:r>
            <a:r>
              <a:rPr lang="ru-RU" sz="1200" dirty="0" err="1" smtClean="0"/>
              <a:t>намарно</a:t>
            </a:r>
            <a:r>
              <a:rPr lang="ru-RU" sz="1200" dirty="0" smtClean="0"/>
              <a:t> </a:t>
            </a:r>
            <a:r>
              <a:rPr lang="ru-RU" sz="1200" dirty="0" err="1" smtClean="0"/>
              <a:t>викликатися</a:t>
            </a:r>
            <a:r>
              <a:rPr lang="ru-RU" sz="1200" dirty="0" smtClean="0"/>
              <a:t>.</a:t>
            </a:r>
            <a:endParaRPr lang="en-US" sz="1200" dirty="0" smtClean="0"/>
          </a:p>
        </p:txBody>
      </p:sp>
    </p:spTree>
    <p:extLst>
      <p:ext uri="{BB962C8B-B14F-4D97-AF65-F5344CB8AC3E}">
        <p14:creationId xmlns:p14="http://schemas.microsoft.com/office/powerpoint/2010/main" val="2847750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93661" y="370029"/>
            <a:ext cx="4234095" cy="473745"/>
          </a:xfrm>
          <a:prstGeom prst="rect">
            <a:avLst/>
          </a:prstGeom>
        </p:spPr>
      </p:pic>
      <p:sp>
        <p:nvSpPr>
          <p:cNvPr id="3" name="Прямоугольник 2"/>
          <p:cNvSpPr/>
          <p:nvPr/>
        </p:nvSpPr>
        <p:spPr>
          <a:xfrm>
            <a:off x="1270592" y="958334"/>
            <a:ext cx="2480231" cy="369332"/>
          </a:xfrm>
          <a:prstGeom prst="rect">
            <a:avLst/>
          </a:prstGeom>
        </p:spPr>
        <p:txBody>
          <a:bodyPr wrap="none">
            <a:spAutoFit/>
          </a:bodyPr>
          <a:lstStyle/>
          <a:p>
            <a:r>
              <a:rPr lang="en-US" b="0" i="0" u="none" strike="noStrike" dirty="0" smtClean="0">
                <a:solidFill>
                  <a:srgbClr val="660099"/>
                </a:solidFill>
                <a:effectLst/>
                <a:latin typeface="arial" panose="020B0604020202020204" pitchFamily="34" charset="0"/>
                <a:hlinkClick r:id="rId3"/>
              </a:rPr>
              <a:t>Command-line Access</a:t>
            </a:r>
            <a:endParaRPr lang="en-US" b="0" i="0" dirty="0">
              <a:solidFill>
                <a:srgbClr val="222222"/>
              </a:solidFill>
              <a:effectLst/>
              <a:latin typeface="arial" panose="020B0604020202020204" pitchFamily="34" charset="0"/>
            </a:endParaRPr>
          </a:p>
        </p:txBody>
      </p:sp>
      <p:cxnSp>
        <p:nvCxnSpPr>
          <p:cNvPr id="5" name="Прямая со стрелкой 4"/>
          <p:cNvCxnSpPr/>
          <p:nvPr/>
        </p:nvCxnSpPr>
        <p:spPr>
          <a:xfrm flipH="1" flipV="1">
            <a:off x="1416205" y="606901"/>
            <a:ext cx="780586" cy="441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2975" y="1411815"/>
            <a:ext cx="4735464" cy="369332"/>
          </a:xfrm>
          <a:prstGeom prst="rect">
            <a:avLst/>
          </a:prstGeom>
          <a:noFill/>
        </p:spPr>
        <p:txBody>
          <a:bodyPr wrap="none" rtlCol="0">
            <a:spAutoFit/>
          </a:bodyPr>
          <a:lstStyle/>
          <a:p>
            <a:r>
              <a:rPr lang="en-US" dirty="0" smtClean="0"/>
              <a:t>Docker –</a:t>
            </a:r>
            <a:r>
              <a:rPr lang="ru-RU" dirty="0" smtClean="0"/>
              <a:t> ц</a:t>
            </a:r>
            <a:r>
              <a:rPr lang="uk-UA" dirty="0" smtClean="0"/>
              <a:t>е образ системи віртуальних машин</a:t>
            </a:r>
            <a:endParaRPr lang="uk-UA" dirty="0"/>
          </a:p>
        </p:txBody>
      </p:sp>
      <p:sp>
        <p:nvSpPr>
          <p:cNvPr id="10" name="TextBox 9"/>
          <p:cNvSpPr txBox="1"/>
          <p:nvPr/>
        </p:nvSpPr>
        <p:spPr>
          <a:xfrm>
            <a:off x="0" y="1753115"/>
            <a:ext cx="7110088" cy="369332"/>
          </a:xfrm>
          <a:prstGeom prst="rect">
            <a:avLst/>
          </a:prstGeom>
          <a:noFill/>
        </p:spPr>
        <p:txBody>
          <a:bodyPr wrap="none" rtlCol="0">
            <a:spAutoFit/>
          </a:bodyPr>
          <a:lstStyle/>
          <a:p>
            <a:r>
              <a:rPr lang="en-US" dirty="0" smtClean="0"/>
              <a:t>Docker host –</a:t>
            </a:r>
            <a:r>
              <a:rPr lang="uk-UA" dirty="0" smtClean="0"/>
              <a:t> це процес в операційній системі, що запускає </a:t>
            </a:r>
            <a:r>
              <a:rPr lang="en-US" dirty="0" err="1" smtClean="0"/>
              <a:t>dockerfiles</a:t>
            </a:r>
            <a:endParaRPr lang="uk-UA" dirty="0"/>
          </a:p>
        </p:txBody>
      </p:sp>
      <p:pic>
        <p:nvPicPr>
          <p:cNvPr id="11" name="Рисунок 10"/>
          <p:cNvPicPr>
            <a:picLocks noChangeAspect="1"/>
          </p:cNvPicPr>
          <p:nvPr/>
        </p:nvPicPr>
        <p:blipFill>
          <a:blip r:embed="rId4"/>
          <a:stretch>
            <a:fillRect/>
          </a:stretch>
        </p:blipFill>
        <p:spPr>
          <a:xfrm>
            <a:off x="142975" y="2208611"/>
            <a:ext cx="6523242" cy="3578150"/>
          </a:xfrm>
          <a:prstGeom prst="rect">
            <a:avLst/>
          </a:prstGeom>
        </p:spPr>
      </p:pic>
      <p:cxnSp>
        <p:nvCxnSpPr>
          <p:cNvPr id="13" name="Прямая со стрелкой 12"/>
          <p:cNvCxnSpPr/>
          <p:nvPr/>
        </p:nvCxnSpPr>
        <p:spPr>
          <a:xfrm flipH="1">
            <a:off x="2999678" y="1668966"/>
            <a:ext cx="751145" cy="1832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Прямоугольник 17"/>
          <p:cNvSpPr/>
          <p:nvPr/>
        </p:nvSpPr>
        <p:spPr>
          <a:xfrm>
            <a:off x="2364059" y="3501483"/>
            <a:ext cx="635619" cy="173959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20" name="Рисунок 19"/>
          <p:cNvPicPr>
            <a:picLocks noChangeAspect="1"/>
          </p:cNvPicPr>
          <p:nvPr/>
        </p:nvPicPr>
        <p:blipFill>
          <a:blip r:embed="rId5"/>
          <a:stretch>
            <a:fillRect/>
          </a:stretch>
        </p:blipFill>
        <p:spPr>
          <a:xfrm>
            <a:off x="7110088" y="251599"/>
            <a:ext cx="3314700" cy="4667250"/>
          </a:xfrm>
          <a:prstGeom prst="rect">
            <a:avLst/>
          </a:prstGeom>
        </p:spPr>
      </p:pic>
      <p:sp>
        <p:nvSpPr>
          <p:cNvPr id="21" name="TextBox 20"/>
          <p:cNvSpPr txBox="1"/>
          <p:nvPr/>
        </p:nvSpPr>
        <p:spPr>
          <a:xfrm>
            <a:off x="10660567" y="958334"/>
            <a:ext cx="1449658" cy="923330"/>
          </a:xfrm>
          <a:prstGeom prst="rect">
            <a:avLst/>
          </a:prstGeom>
          <a:noFill/>
        </p:spPr>
        <p:txBody>
          <a:bodyPr wrap="square" rtlCol="0">
            <a:spAutoFit/>
          </a:bodyPr>
          <a:lstStyle/>
          <a:p>
            <a:r>
              <a:rPr lang="uk-UA" dirty="0" smtClean="0"/>
              <a:t>Оновлення: дельта різниця</a:t>
            </a:r>
            <a:endParaRPr lang="uk-UA" dirty="0"/>
          </a:p>
        </p:txBody>
      </p:sp>
      <p:cxnSp>
        <p:nvCxnSpPr>
          <p:cNvPr id="23" name="Прямая со стрелкой 22"/>
          <p:cNvCxnSpPr/>
          <p:nvPr/>
        </p:nvCxnSpPr>
        <p:spPr>
          <a:xfrm flipH="1">
            <a:off x="9966791" y="1193180"/>
            <a:ext cx="693775" cy="747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flipH="1">
            <a:off x="9966791" y="1215483"/>
            <a:ext cx="693776" cy="1349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flipH="1">
            <a:off x="9966791" y="1193180"/>
            <a:ext cx="693775" cy="188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Рисунок 27"/>
          <p:cNvPicPr>
            <a:picLocks noChangeAspect="1"/>
          </p:cNvPicPr>
          <p:nvPr/>
        </p:nvPicPr>
        <p:blipFill>
          <a:blip r:embed="rId6"/>
          <a:stretch>
            <a:fillRect/>
          </a:stretch>
        </p:blipFill>
        <p:spPr>
          <a:xfrm>
            <a:off x="9966791" y="4962536"/>
            <a:ext cx="2061074" cy="1795787"/>
          </a:xfrm>
          <a:prstGeom prst="rect">
            <a:avLst/>
          </a:prstGeom>
        </p:spPr>
      </p:pic>
      <p:cxnSp>
        <p:nvCxnSpPr>
          <p:cNvPr id="30" name="Прямая со стрелкой 29"/>
          <p:cNvCxnSpPr/>
          <p:nvPr/>
        </p:nvCxnSpPr>
        <p:spPr>
          <a:xfrm>
            <a:off x="9344722" y="2319454"/>
            <a:ext cx="1080066" cy="3267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50666" y="5008664"/>
            <a:ext cx="3097640" cy="1815882"/>
          </a:xfrm>
          <a:prstGeom prst="rect">
            <a:avLst/>
          </a:prstGeom>
          <a:noFill/>
        </p:spPr>
        <p:txBody>
          <a:bodyPr wrap="square" rtlCol="0">
            <a:spAutoFit/>
          </a:bodyPr>
          <a:lstStyle/>
          <a:p>
            <a:r>
              <a:rPr lang="uk-UA" sz="1600" dirty="0" smtClean="0"/>
              <a:t>Кожна нова інструкція створює новий рівень</a:t>
            </a:r>
          </a:p>
          <a:p>
            <a:r>
              <a:rPr lang="uk-UA" sz="1600" dirty="0" smtClean="0"/>
              <a:t> Інструкція може:</a:t>
            </a:r>
          </a:p>
          <a:p>
            <a:r>
              <a:rPr lang="uk-UA" sz="1600" dirty="0" smtClean="0"/>
              <a:t>Запустити </a:t>
            </a:r>
            <a:r>
              <a:rPr lang="uk-UA" sz="1600" dirty="0" err="1" smtClean="0"/>
              <a:t>шось</a:t>
            </a:r>
            <a:r>
              <a:rPr lang="uk-UA" sz="1600" dirty="0" smtClean="0"/>
              <a:t> , додати файл чи д</a:t>
            </a:r>
            <a:r>
              <a:rPr lang="ru-RU" sz="1600" dirty="0"/>
              <a:t>е</a:t>
            </a:r>
            <a:r>
              <a:rPr lang="uk-UA" sz="1600" dirty="0" err="1" smtClean="0"/>
              <a:t>рикторію</a:t>
            </a:r>
            <a:r>
              <a:rPr lang="uk-UA" sz="1600" dirty="0" smtClean="0"/>
              <a:t>, вказувати що запускати, коли запущений контейнер докера</a:t>
            </a:r>
            <a:endParaRPr lang="uk-UA" sz="1600" dirty="0"/>
          </a:p>
        </p:txBody>
      </p:sp>
      <p:cxnSp>
        <p:nvCxnSpPr>
          <p:cNvPr id="33" name="Прямая со стрелкой 32"/>
          <p:cNvCxnSpPr/>
          <p:nvPr/>
        </p:nvCxnSpPr>
        <p:spPr>
          <a:xfrm>
            <a:off x="8251902" y="5464098"/>
            <a:ext cx="2074127" cy="479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64833" y="6272"/>
            <a:ext cx="2136644" cy="923330"/>
          </a:xfrm>
          <a:prstGeom prst="rect">
            <a:avLst/>
          </a:prstGeom>
          <a:noFill/>
        </p:spPr>
        <p:txBody>
          <a:bodyPr wrap="square" rtlCol="0">
            <a:spAutoFit/>
          </a:bodyPr>
          <a:lstStyle/>
          <a:p>
            <a:r>
              <a:rPr lang="uk-UA" dirty="0" smtClean="0"/>
              <a:t>контейнер – це просто запущений образ</a:t>
            </a:r>
            <a:endParaRPr lang="uk-UA" dirty="0"/>
          </a:p>
        </p:txBody>
      </p:sp>
    </p:spTree>
    <p:extLst>
      <p:ext uri="{BB962C8B-B14F-4D97-AF65-F5344CB8AC3E}">
        <p14:creationId xmlns:p14="http://schemas.microsoft.com/office/powerpoint/2010/main" val="5236114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00362" y="133814"/>
            <a:ext cx="5454168" cy="2650738"/>
          </a:xfrm>
          <a:prstGeom prst="rect">
            <a:avLst/>
          </a:prstGeom>
        </p:spPr>
      </p:pic>
      <p:sp>
        <p:nvSpPr>
          <p:cNvPr id="4" name="TextBox 3"/>
          <p:cNvSpPr txBox="1"/>
          <p:nvPr/>
        </p:nvSpPr>
        <p:spPr>
          <a:xfrm>
            <a:off x="1070517" y="2364059"/>
            <a:ext cx="4164923" cy="261610"/>
          </a:xfrm>
          <a:prstGeom prst="rect">
            <a:avLst/>
          </a:prstGeom>
          <a:noFill/>
        </p:spPr>
        <p:txBody>
          <a:bodyPr wrap="none" rtlCol="0">
            <a:spAutoFit/>
          </a:bodyPr>
          <a:lstStyle/>
          <a:p>
            <a:r>
              <a:rPr lang="ru-RU" sz="1100" dirty="0" err="1" smtClean="0">
                <a:solidFill>
                  <a:srgbClr val="FFFF00"/>
                </a:solidFill>
              </a:rPr>
              <a:t>доп</a:t>
            </a:r>
            <a:r>
              <a:rPr lang="uk-UA" sz="1100" dirty="0">
                <a:solidFill>
                  <a:srgbClr val="FFFF00"/>
                </a:solidFill>
              </a:rPr>
              <a:t>і</a:t>
            </a:r>
            <a:r>
              <a:rPr lang="ru-RU" sz="1100" dirty="0" err="1" smtClean="0">
                <a:solidFill>
                  <a:srgbClr val="FFFF00"/>
                </a:solidFill>
              </a:rPr>
              <a:t>лю</a:t>
            </a:r>
            <a:r>
              <a:rPr lang="uk-UA" sz="1100" dirty="0" smtClean="0">
                <a:solidFill>
                  <a:srgbClr val="FFFF00"/>
                </a:solidFill>
              </a:rPr>
              <a:t>є</a:t>
            </a:r>
            <a:r>
              <a:rPr lang="ru-RU" sz="1100" dirty="0" err="1" smtClean="0">
                <a:solidFill>
                  <a:srgbClr val="FFFF00"/>
                </a:solidFill>
              </a:rPr>
              <a:t>мо</a:t>
            </a:r>
            <a:r>
              <a:rPr lang="ru-RU" sz="1100" dirty="0" smtClean="0">
                <a:solidFill>
                  <a:srgbClr val="FFFF00"/>
                </a:solidFill>
              </a:rPr>
              <a:t> </a:t>
            </a:r>
            <a:r>
              <a:rPr lang="ru-RU" sz="1100" dirty="0" err="1" smtClean="0">
                <a:solidFill>
                  <a:srgbClr val="FFFF00"/>
                </a:solidFill>
              </a:rPr>
              <a:t>ще</a:t>
            </a:r>
            <a:r>
              <a:rPr lang="ru-RU" sz="1100" dirty="0" smtClean="0">
                <a:solidFill>
                  <a:srgbClr val="FFFF00"/>
                </a:solidFill>
              </a:rPr>
              <a:t> один контейнер(</a:t>
            </a:r>
            <a:r>
              <a:rPr lang="ru-RU" sz="1100" dirty="0" err="1" smtClean="0">
                <a:solidFill>
                  <a:srgbClr val="FFFF00"/>
                </a:solidFill>
              </a:rPr>
              <a:t>сервіс</a:t>
            </a:r>
            <a:r>
              <a:rPr lang="ru-RU" sz="1100" dirty="0" smtClean="0">
                <a:solidFill>
                  <a:srgbClr val="FFFF00"/>
                </a:solidFill>
              </a:rPr>
              <a:t>(</a:t>
            </a:r>
            <a:r>
              <a:rPr lang="ru-RU" sz="1100" dirty="0" err="1" smtClean="0">
                <a:solidFill>
                  <a:srgbClr val="FFFF00"/>
                </a:solidFill>
              </a:rPr>
              <a:t>процес</a:t>
            </a:r>
            <a:r>
              <a:rPr lang="ru-RU" sz="1100" dirty="0" smtClean="0">
                <a:solidFill>
                  <a:srgbClr val="FFFF00"/>
                </a:solidFill>
              </a:rPr>
              <a:t>(</a:t>
            </a:r>
            <a:r>
              <a:rPr lang="ru-RU" sz="1100" dirty="0" err="1" smtClean="0">
                <a:solidFill>
                  <a:srgbClr val="FFFF00"/>
                </a:solidFill>
              </a:rPr>
              <a:t>запущений</a:t>
            </a:r>
            <a:r>
              <a:rPr lang="ru-RU" sz="1100" dirty="0" smtClean="0">
                <a:solidFill>
                  <a:srgbClr val="FFFF00"/>
                </a:solidFill>
              </a:rPr>
              <a:t> образ)))</a:t>
            </a:r>
            <a:endParaRPr lang="uk-UA" sz="1100" dirty="0">
              <a:solidFill>
                <a:srgbClr val="FFFF00"/>
              </a:solidFill>
            </a:endParaRPr>
          </a:p>
        </p:txBody>
      </p:sp>
      <p:sp>
        <p:nvSpPr>
          <p:cNvPr id="5" name="TextBox 4"/>
          <p:cNvSpPr txBox="1"/>
          <p:nvPr/>
        </p:nvSpPr>
        <p:spPr>
          <a:xfrm>
            <a:off x="1791627" y="1970053"/>
            <a:ext cx="2712602" cy="261610"/>
          </a:xfrm>
          <a:prstGeom prst="rect">
            <a:avLst/>
          </a:prstGeom>
          <a:noFill/>
        </p:spPr>
        <p:txBody>
          <a:bodyPr wrap="none" rtlCol="0">
            <a:spAutoFit/>
          </a:bodyPr>
          <a:lstStyle/>
          <a:p>
            <a:r>
              <a:rPr lang="uk-UA" sz="1100" dirty="0" smtClean="0">
                <a:solidFill>
                  <a:srgbClr val="FFFF00"/>
                </a:solidFill>
              </a:rPr>
              <a:t>вказуємо який сервіс від якого залежить </a:t>
            </a:r>
            <a:endParaRPr lang="uk-UA" sz="1100" dirty="0">
              <a:solidFill>
                <a:srgbClr val="FFFF00"/>
              </a:solidFill>
            </a:endParaRPr>
          </a:p>
        </p:txBody>
      </p:sp>
      <p:sp>
        <p:nvSpPr>
          <p:cNvPr id="6" name="TextBox 5"/>
          <p:cNvSpPr txBox="1"/>
          <p:nvPr/>
        </p:nvSpPr>
        <p:spPr>
          <a:xfrm>
            <a:off x="2557342" y="2535048"/>
            <a:ext cx="2071401" cy="261610"/>
          </a:xfrm>
          <a:prstGeom prst="rect">
            <a:avLst/>
          </a:prstGeom>
          <a:noFill/>
        </p:spPr>
        <p:txBody>
          <a:bodyPr wrap="none" rtlCol="0">
            <a:spAutoFit/>
          </a:bodyPr>
          <a:lstStyle/>
          <a:p>
            <a:r>
              <a:rPr lang="uk-UA" sz="1100" dirty="0" smtClean="0">
                <a:solidFill>
                  <a:srgbClr val="FFFF00"/>
                </a:solidFill>
              </a:rPr>
              <a:t>з готового образу на докер </a:t>
            </a:r>
            <a:r>
              <a:rPr lang="uk-UA" sz="1100" dirty="0" err="1" smtClean="0">
                <a:solidFill>
                  <a:srgbClr val="FFFF00"/>
                </a:solidFill>
              </a:rPr>
              <a:t>хабі</a:t>
            </a:r>
            <a:endParaRPr lang="uk-UA" sz="1100" dirty="0">
              <a:solidFill>
                <a:srgbClr val="FFFF00"/>
              </a:solidFill>
            </a:endParaRPr>
          </a:p>
        </p:txBody>
      </p:sp>
      <p:pic>
        <p:nvPicPr>
          <p:cNvPr id="2" name="Рисунок 1"/>
          <p:cNvPicPr>
            <a:picLocks noChangeAspect="1"/>
          </p:cNvPicPr>
          <p:nvPr/>
        </p:nvPicPr>
        <p:blipFill>
          <a:blip r:embed="rId3"/>
          <a:stretch>
            <a:fillRect/>
          </a:stretch>
        </p:blipFill>
        <p:spPr>
          <a:xfrm>
            <a:off x="5724638" y="133814"/>
            <a:ext cx="4573743" cy="2711865"/>
          </a:xfrm>
          <a:prstGeom prst="rect">
            <a:avLst/>
          </a:prstGeom>
        </p:spPr>
      </p:pic>
      <p:cxnSp>
        <p:nvCxnSpPr>
          <p:cNvPr id="8" name="Прямая соединительная линия 7"/>
          <p:cNvCxnSpPr/>
          <p:nvPr/>
        </p:nvCxnSpPr>
        <p:spPr>
          <a:xfrm>
            <a:off x="6322742" y="2164757"/>
            <a:ext cx="10259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6434253" y="2341757"/>
            <a:ext cx="347918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16062" y="1903147"/>
            <a:ext cx="2056973" cy="261610"/>
          </a:xfrm>
          <a:prstGeom prst="rect">
            <a:avLst/>
          </a:prstGeom>
          <a:noFill/>
        </p:spPr>
        <p:txBody>
          <a:bodyPr wrap="none" rtlCol="0">
            <a:spAutoFit/>
          </a:bodyPr>
          <a:lstStyle/>
          <a:p>
            <a:r>
              <a:rPr lang="uk-UA" sz="1100" dirty="0" smtClean="0">
                <a:solidFill>
                  <a:srgbClr val="FF0000"/>
                </a:solidFill>
              </a:rPr>
              <a:t>оголошуємо змінну </a:t>
            </a:r>
            <a:r>
              <a:rPr lang="uk-UA" sz="1100" dirty="0" err="1" smtClean="0">
                <a:solidFill>
                  <a:srgbClr val="FF0000"/>
                </a:solidFill>
              </a:rPr>
              <a:t>окружения</a:t>
            </a:r>
            <a:endParaRPr lang="uk-UA" sz="1100" dirty="0">
              <a:solidFill>
                <a:srgbClr val="FF0000"/>
              </a:solidFill>
            </a:endParaRPr>
          </a:p>
        </p:txBody>
      </p:sp>
      <p:pic>
        <p:nvPicPr>
          <p:cNvPr id="12" name="Рисунок 11"/>
          <p:cNvPicPr>
            <a:picLocks noChangeAspect="1"/>
          </p:cNvPicPr>
          <p:nvPr/>
        </p:nvPicPr>
        <p:blipFill>
          <a:blip r:embed="rId4"/>
          <a:stretch>
            <a:fillRect/>
          </a:stretch>
        </p:blipFill>
        <p:spPr>
          <a:xfrm>
            <a:off x="10447066" y="133814"/>
            <a:ext cx="1744934" cy="755680"/>
          </a:xfrm>
          <a:prstGeom prst="rect">
            <a:avLst/>
          </a:prstGeom>
        </p:spPr>
      </p:pic>
      <p:sp>
        <p:nvSpPr>
          <p:cNvPr id="13" name="TextBox 12"/>
          <p:cNvSpPr txBox="1"/>
          <p:nvPr/>
        </p:nvSpPr>
        <p:spPr>
          <a:xfrm>
            <a:off x="10468489" y="925551"/>
            <a:ext cx="1723511" cy="600164"/>
          </a:xfrm>
          <a:prstGeom prst="rect">
            <a:avLst/>
          </a:prstGeom>
          <a:noFill/>
        </p:spPr>
        <p:txBody>
          <a:bodyPr wrap="square" rtlCol="0">
            <a:spAutoFit/>
          </a:bodyPr>
          <a:lstStyle/>
          <a:p>
            <a:r>
              <a:rPr lang="uk-UA" sz="1100" dirty="0" err="1" smtClean="0"/>
              <a:t>шоб</a:t>
            </a:r>
            <a:r>
              <a:rPr lang="uk-UA" sz="1100" dirty="0" smtClean="0"/>
              <a:t> </a:t>
            </a:r>
            <a:r>
              <a:rPr lang="uk-UA" sz="1100" dirty="0" err="1" smtClean="0"/>
              <a:t>джанго</a:t>
            </a:r>
            <a:r>
              <a:rPr lang="uk-UA" sz="1100" dirty="0" smtClean="0"/>
              <a:t> розумів як працювати із змінними середовища треба таке</a:t>
            </a:r>
            <a:endParaRPr lang="uk-UA" sz="1100" dirty="0"/>
          </a:p>
        </p:txBody>
      </p:sp>
      <p:cxnSp>
        <p:nvCxnSpPr>
          <p:cNvPr id="15" name="Прямая со стрелкой 14"/>
          <p:cNvCxnSpPr/>
          <p:nvPr/>
        </p:nvCxnSpPr>
        <p:spPr>
          <a:xfrm flipV="1">
            <a:off x="10682868" y="524107"/>
            <a:ext cx="66908" cy="47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Рисунок 15"/>
          <p:cNvPicPr>
            <a:picLocks noChangeAspect="1"/>
          </p:cNvPicPr>
          <p:nvPr/>
        </p:nvPicPr>
        <p:blipFill>
          <a:blip r:embed="rId5"/>
          <a:stretch>
            <a:fillRect/>
          </a:stretch>
        </p:blipFill>
        <p:spPr>
          <a:xfrm>
            <a:off x="136309" y="3308104"/>
            <a:ext cx="3310635" cy="927427"/>
          </a:xfrm>
          <a:prstGeom prst="rect">
            <a:avLst/>
          </a:prstGeom>
        </p:spPr>
      </p:pic>
      <p:sp>
        <p:nvSpPr>
          <p:cNvPr id="17" name="TextBox 16"/>
          <p:cNvSpPr txBox="1"/>
          <p:nvPr/>
        </p:nvSpPr>
        <p:spPr>
          <a:xfrm>
            <a:off x="100362" y="3046494"/>
            <a:ext cx="3680816" cy="261610"/>
          </a:xfrm>
          <a:prstGeom prst="rect">
            <a:avLst/>
          </a:prstGeom>
          <a:noFill/>
        </p:spPr>
        <p:txBody>
          <a:bodyPr wrap="none" rtlCol="0">
            <a:spAutoFit/>
          </a:bodyPr>
          <a:lstStyle/>
          <a:p>
            <a:r>
              <a:rPr lang="uk-UA" sz="1100" dirty="0" smtClean="0"/>
              <a:t>після всього що вище треба поміняти самі </a:t>
            </a:r>
            <a:r>
              <a:rPr lang="uk-UA" sz="1100" dirty="0" err="1" smtClean="0"/>
              <a:t>конфіги</a:t>
            </a:r>
            <a:r>
              <a:rPr lang="uk-UA" sz="1100" dirty="0" smtClean="0"/>
              <a:t> </a:t>
            </a:r>
            <a:r>
              <a:rPr lang="uk-UA" sz="1100" dirty="0" err="1" smtClean="0"/>
              <a:t>джанго</a:t>
            </a:r>
            <a:endParaRPr lang="uk-UA" sz="1100" dirty="0"/>
          </a:p>
        </p:txBody>
      </p:sp>
      <p:pic>
        <p:nvPicPr>
          <p:cNvPr id="18" name="Рисунок 17"/>
          <p:cNvPicPr>
            <a:picLocks noChangeAspect="1"/>
          </p:cNvPicPr>
          <p:nvPr/>
        </p:nvPicPr>
        <p:blipFill>
          <a:blip r:embed="rId6"/>
          <a:stretch>
            <a:fillRect/>
          </a:stretch>
        </p:blipFill>
        <p:spPr>
          <a:xfrm>
            <a:off x="100362" y="4736304"/>
            <a:ext cx="6595598" cy="239219"/>
          </a:xfrm>
          <a:prstGeom prst="rect">
            <a:avLst/>
          </a:prstGeom>
        </p:spPr>
      </p:pic>
      <p:sp>
        <p:nvSpPr>
          <p:cNvPr id="19" name="TextBox 18"/>
          <p:cNvSpPr txBox="1"/>
          <p:nvPr/>
        </p:nvSpPr>
        <p:spPr>
          <a:xfrm>
            <a:off x="136309" y="4281697"/>
            <a:ext cx="1454244" cy="430887"/>
          </a:xfrm>
          <a:prstGeom prst="rect">
            <a:avLst/>
          </a:prstGeom>
          <a:noFill/>
        </p:spPr>
        <p:txBody>
          <a:bodyPr wrap="none" rtlCol="0">
            <a:spAutoFit/>
          </a:bodyPr>
          <a:lstStyle/>
          <a:p>
            <a:r>
              <a:rPr lang="en-US" sz="1100" dirty="0" err="1" smtClean="0"/>
              <a:t>docker</a:t>
            </a:r>
            <a:r>
              <a:rPr lang="en-US" sz="1100" dirty="0" smtClean="0"/>
              <a:t>-compose build</a:t>
            </a:r>
          </a:p>
          <a:p>
            <a:r>
              <a:rPr lang="en-US" sz="1100" dirty="0" err="1" smtClean="0"/>
              <a:t>docker</a:t>
            </a:r>
            <a:r>
              <a:rPr lang="en-US" sz="1100" dirty="0" smtClean="0"/>
              <a:t>-compose up</a:t>
            </a:r>
            <a:endParaRPr lang="uk-UA" sz="1100" dirty="0"/>
          </a:p>
        </p:txBody>
      </p:sp>
      <p:pic>
        <p:nvPicPr>
          <p:cNvPr id="20" name="Рисунок 19"/>
          <p:cNvPicPr>
            <a:picLocks noChangeAspect="1"/>
          </p:cNvPicPr>
          <p:nvPr/>
        </p:nvPicPr>
        <p:blipFill>
          <a:blip r:embed="rId7"/>
          <a:stretch>
            <a:fillRect/>
          </a:stretch>
        </p:blipFill>
        <p:spPr>
          <a:xfrm>
            <a:off x="136309" y="5100626"/>
            <a:ext cx="5767609" cy="1288138"/>
          </a:xfrm>
          <a:prstGeom prst="rect">
            <a:avLst/>
          </a:prstGeom>
        </p:spPr>
      </p:pic>
      <p:pic>
        <p:nvPicPr>
          <p:cNvPr id="21" name="Рисунок 20"/>
          <p:cNvPicPr>
            <a:picLocks noChangeAspect="1"/>
          </p:cNvPicPr>
          <p:nvPr/>
        </p:nvPicPr>
        <p:blipFill>
          <a:blip r:embed="rId8"/>
          <a:stretch>
            <a:fillRect/>
          </a:stretch>
        </p:blipFill>
        <p:spPr>
          <a:xfrm>
            <a:off x="6731907" y="4079332"/>
            <a:ext cx="5539830" cy="2498101"/>
          </a:xfrm>
          <a:prstGeom prst="rect">
            <a:avLst/>
          </a:prstGeom>
        </p:spPr>
      </p:pic>
      <p:cxnSp>
        <p:nvCxnSpPr>
          <p:cNvPr id="23" name="Прямая со стрелкой 22"/>
          <p:cNvCxnSpPr/>
          <p:nvPr/>
        </p:nvCxnSpPr>
        <p:spPr>
          <a:xfrm flipH="1">
            <a:off x="6434254" y="2341757"/>
            <a:ext cx="2720897" cy="19329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298381" y="2164758"/>
            <a:ext cx="1893619" cy="461665"/>
          </a:xfrm>
          <a:prstGeom prst="rect">
            <a:avLst/>
          </a:prstGeom>
          <a:noFill/>
        </p:spPr>
        <p:txBody>
          <a:bodyPr wrap="square" rtlCol="0">
            <a:spAutoFit/>
          </a:bodyPr>
          <a:lstStyle/>
          <a:p>
            <a:r>
              <a:rPr lang="uk-UA" sz="1200" dirty="0" smtClean="0"/>
              <a:t>це тільки для </a:t>
            </a:r>
            <a:r>
              <a:rPr lang="en-US" sz="1200" dirty="0" smtClean="0"/>
              <a:t>develop </a:t>
            </a:r>
            <a:r>
              <a:rPr lang="uk-UA" sz="1200" dirty="0" smtClean="0"/>
              <a:t>так </a:t>
            </a:r>
            <a:r>
              <a:rPr lang="uk-UA" sz="1200" dirty="0" err="1" smtClean="0"/>
              <a:t>підійде</a:t>
            </a:r>
            <a:endParaRPr lang="uk-UA" sz="1200" dirty="0"/>
          </a:p>
        </p:txBody>
      </p:sp>
      <p:cxnSp>
        <p:nvCxnSpPr>
          <p:cNvPr id="28" name="Прямая со стрелкой 27"/>
          <p:cNvCxnSpPr>
            <a:stCxn id="26" idx="1"/>
          </p:cNvCxnSpPr>
          <p:nvPr/>
        </p:nvCxnSpPr>
        <p:spPr>
          <a:xfrm flipH="1" flipV="1">
            <a:off x="9913435" y="2231663"/>
            <a:ext cx="384946" cy="16392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Прямоугольник 29"/>
          <p:cNvSpPr/>
          <p:nvPr/>
        </p:nvSpPr>
        <p:spPr>
          <a:xfrm>
            <a:off x="7416062" y="2164757"/>
            <a:ext cx="2497372" cy="19930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TextBox 6"/>
          <p:cNvSpPr txBox="1"/>
          <p:nvPr/>
        </p:nvSpPr>
        <p:spPr>
          <a:xfrm>
            <a:off x="6695960" y="3046494"/>
            <a:ext cx="4488858" cy="276999"/>
          </a:xfrm>
          <a:prstGeom prst="rect">
            <a:avLst/>
          </a:prstGeom>
          <a:noFill/>
        </p:spPr>
        <p:txBody>
          <a:bodyPr wrap="none" rtlCol="0">
            <a:spAutoFit/>
          </a:bodyPr>
          <a:lstStyle/>
          <a:p>
            <a:r>
              <a:rPr lang="ru-RU" sz="1200" dirty="0" smtClean="0"/>
              <a:t>тут разом </a:t>
            </a:r>
            <a:r>
              <a:rPr lang="ru-RU" sz="1200" dirty="0" err="1" smtClean="0"/>
              <a:t>пишеться</a:t>
            </a:r>
            <a:r>
              <a:rPr lang="ru-RU" sz="1200" dirty="0" smtClean="0"/>
              <a:t>, тут </a:t>
            </a:r>
            <a:r>
              <a:rPr lang="ru-RU" sz="1200" dirty="0" err="1" smtClean="0"/>
              <a:t>вказуй</a:t>
            </a:r>
            <a:r>
              <a:rPr lang="ru-RU" sz="1200" dirty="0" smtClean="0"/>
              <a:t> </a:t>
            </a:r>
            <a:r>
              <a:rPr lang="ru-RU" sz="1200" dirty="0" err="1" smtClean="0"/>
              <a:t>обов</a:t>
            </a:r>
            <a:r>
              <a:rPr lang="uk-UA" sz="1200" dirty="0" err="1" smtClean="0"/>
              <a:t>ʼязково</a:t>
            </a:r>
            <a:r>
              <a:rPr lang="uk-UA" sz="1200" dirty="0" smtClean="0"/>
              <a:t> версію, бо не </a:t>
            </a:r>
            <a:r>
              <a:rPr lang="uk-UA" sz="1200" dirty="0" err="1" smtClean="0"/>
              <a:t>запахає</a:t>
            </a:r>
            <a:endParaRPr lang="uk-UA" sz="1200" dirty="0"/>
          </a:p>
        </p:txBody>
      </p:sp>
      <p:cxnSp>
        <p:nvCxnSpPr>
          <p:cNvPr id="14" name="Прямая со стрелкой 13"/>
          <p:cNvCxnSpPr/>
          <p:nvPr/>
        </p:nvCxnSpPr>
        <p:spPr>
          <a:xfrm flipV="1">
            <a:off x="6835698" y="2317694"/>
            <a:ext cx="1338145" cy="826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p:nvPr/>
        </p:nvCxnSpPr>
        <p:spPr>
          <a:xfrm flipH="1" flipV="1">
            <a:off x="7794702" y="2784552"/>
            <a:ext cx="379141" cy="359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40708" y="3513992"/>
            <a:ext cx="5451292" cy="461665"/>
          </a:xfrm>
          <a:prstGeom prst="rect">
            <a:avLst/>
          </a:prstGeom>
          <a:noFill/>
        </p:spPr>
        <p:txBody>
          <a:bodyPr wrap="square" rtlCol="0">
            <a:spAutoFit/>
          </a:bodyPr>
          <a:lstStyle/>
          <a:p>
            <a:r>
              <a:rPr lang="uk-UA" sz="1200" dirty="0" smtClean="0"/>
              <a:t>якщо ця штука каже </a:t>
            </a:r>
            <a:r>
              <a:rPr lang="en-US" sz="1200" dirty="0" smtClean="0">
                <a:solidFill>
                  <a:srgbClr val="FF0000"/>
                </a:solidFill>
              </a:rPr>
              <a:t>forbidden</a:t>
            </a:r>
            <a:r>
              <a:rPr lang="en-US" sz="1200" dirty="0" smtClean="0"/>
              <a:t> </a:t>
            </a:r>
            <a:r>
              <a:rPr lang="uk-UA" sz="1200" dirty="0" smtClean="0"/>
              <a:t>там де ключик вибери </a:t>
            </a:r>
            <a:r>
              <a:rPr lang="uk-UA" sz="1200" dirty="0" err="1" smtClean="0"/>
              <a:t>разрєшить</a:t>
            </a:r>
            <a:r>
              <a:rPr lang="uk-UA" sz="1200" dirty="0" smtClean="0"/>
              <a:t> </a:t>
            </a:r>
            <a:r>
              <a:rPr lang="en-US" sz="1200" dirty="0" smtClean="0"/>
              <a:t>cookie + </a:t>
            </a:r>
            <a:r>
              <a:rPr lang="uk-UA" sz="1200" dirty="0"/>
              <a:t>і</a:t>
            </a:r>
            <a:r>
              <a:rPr lang="ru-RU" sz="1200" dirty="0" smtClean="0"/>
              <a:t> </a:t>
            </a:r>
            <a:r>
              <a:rPr lang="ru-RU" sz="1200" dirty="0" err="1" smtClean="0"/>
              <a:t>спробуй</a:t>
            </a:r>
            <a:r>
              <a:rPr lang="ru-RU" sz="1200" dirty="0" smtClean="0"/>
              <a:t> </a:t>
            </a:r>
            <a:r>
              <a:rPr lang="ru-RU" sz="1200" dirty="0" err="1" smtClean="0"/>
              <a:t>додати</a:t>
            </a:r>
            <a:r>
              <a:rPr lang="ru-RU" sz="1200" dirty="0" smtClean="0"/>
              <a:t> свою модель</a:t>
            </a:r>
            <a:endParaRPr lang="uk-UA" sz="1200" dirty="0"/>
          </a:p>
        </p:txBody>
      </p:sp>
      <p:cxnSp>
        <p:nvCxnSpPr>
          <p:cNvPr id="25" name="Прямая со стрелкой 24"/>
          <p:cNvCxnSpPr/>
          <p:nvPr/>
        </p:nvCxnSpPr>
        <p:spPr>
          <a:xfrm>
            <a:off x="9473035" y="3735659"/>
            <a:ext cx="974031" cy="72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28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73678" y="87754"/>
            <a:ext cx="6962289" cy="1222917"/>
          </a:xfrm>
          <a:prstGeom prst="rect">
            <a:avLst/>
          </a:prstGeom>
        </p:spPr>
      </p:pic>
      <p:pic>
        <p:nvPicPr>
          <p:cNvPr id="4" name="Рисунок 3"/>
          <p:cNvPicPr>
            <a:picLocks noChangeAspect="1"/>
          </p:cNvPicPr>
          <p:nvPr/>
        </p:nvPicPr>
        <p:blipFill>
          <a:blip r:embed="rId3"/>
          <a:stretch>
            <a:fillRect/>
          </a:stretch>
        </p:blipFill>
        <p:spPr>
          <a:xfrm>
            <a:off x="5072178" y="1895708"/>
            <a:ext cx="6885595" cy="619008"/>
          </a:xfrm>
          <a:prstGeom prst="rect">
            <a:avLst/>
          </a:prstGeom>
        </p:spPr>
      </p:pic>
      <p:sp>
        <p:nvSpPr>
          <p:cNvPr id="5" name="TextBox 4"/>
          <p:cNvSpPr txBox="1"/>
          <p:nvPr/>
        </p:nvSpPr>
        <p:spPr>
          <a:xfrm>
            <a:off x="5072178" y="1526376"/>
            <a:ext cx="1081771" cy="369332"/>
          </a:xfrm>
          <a:prstGeom prst="rect">
            <a:avLst/>
          </a:prstGeom>
          <a:noFill/>
        </p:spPr>
        <p:txBody>
          <a:bodyPr wrap="none" rtlCol="0">
            <a:spAutoFit/>
          </a:bodyPr>
          <a:lstStyle/>
          <a:p>
            <a:r>
              <a:rPr lang="en-US" dirty="0" err="1" smtClean="0"/>
              <a:t>docker</a:t>
            </a:r>
            <a:r>
              <a:rPr lang="en-US" dirty="0" smtClean="0"/>
              <a:t> </a:t>
            </a:r>
            <a:r>
              <a:rPr lang="en-US" dirty="0" err="1" smtClean="0"/>
              <a:t>ps</a:t>
            </a:r>
            <a:endParaRPr lang="uk-UA" dirty="0"/>
          </a:p>
        </p:txBody>
      </p:sp>
      <p:pic>
        <p:nvPicPr>
          <p:cNvPr id="6" name="Рисунок 5"/>
          <p:cNvPicPr>
            <a:picLocks noChangeAspect="1"/>
          </p:cNvPicPr>
          <p:nvPr/>
        </p:nvPicPr>
        <p:blipFill>
          <a:blip r:embed="rId4"/>
          <a:stretch>
            <a:fillRect/>
          </a:stretch>
        </p:blipFill>
        <p:spPr>
          <a:xfrm>
            <a:off x="5072178" y="2616685"/>
            <a:ext cx="4127578" cy="403554"/>
          </a:xfrm>
          <a:prstGeom prst="rect">
            <a:avLst/>
          </a:prstGeom>
        </p:spPr>
      </p:pic>
      <p:cxnSp>
        <p:nvCxnSpPr>
          <p:cNvPr id="8" name="Прямая соединительная линия 7"/>
          <p:cNvCxnSpPr/>
          <p:nvPr/>
        </p:nvCxnSpPr>
        <p:spPr>
          <a:xfrm flipV="1">
            <a:off x="8943277" y="2107580"/>
            <a:ext cx="1862254" cy="3345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p:nvPr/>
        </p:nvCxnSpPr>
        <p:spPr>
          <a:xfrm>
            <a:off x="6153949" y="2029522"/>
            <a:ext cx="2254071" cy="58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199757" y="2514715"/>
            <a:ext cx="2992244" cy="646331"/>
          </a:xfrm>
          <a:prstGeom prst="rect">
            <a:avLst/>
          </a:prstGeom>
          <a:noFill/>
        </p:spPr>
        <p:txBody>
          <a:bodyPr wrap="square" rtlCol="0">
            <a:spAutoFit/>
          </a:bodyPr>
          <a:lstStyle/>
          <a:p>
            <a:r>
              <a:rPr lang="uk-UA" sz="1200" dirty="0" smtClean="0"/>
              <a:t>команда показує на якому порті працює конкретний контейнер (</a:t>
            </a:r>
            <a:r>
              <a:rPr lang="en-US" sz="1200" dirty="0" smtClean="0"/>
              <a:t>python manage.py </a:t>
            </a:r>
            <a:r>
              <a:rPr lang="en-US" sz="1200" dirty="0" err="1" smtClean="0"/>
              <a:t>runserver</a:t>
            </a:r>
            <a:r>
              <a:rPr lang="uk-UA" sz="1200" dirty="0" smtClean="0"/>
              <a:t>)</a:t>
            </a:r>
            <a:endParaRPr lang="uk-UA" sz="1200" dirty="0"/>
          </a:p>
        </p:txBody>
      </p:sp>
      <p:sp>
        <p:nvSpPr>
          <p:cNvPr id="13" name="TextBox 12"/>
          <p:cNvSpPr txBox="1"/>
          <p:nvPr/>
        </p:nvSpPr>
        <p:spPr>
          <a:xfrm>
            <a:off x="4928839" y="819951"/>
            <a:ext cx="2207128" cy="461665"/>
          </a:xfrm>
          <a:prstGeom prst="rect">
            <a:avLst/>
          </a:prstGeom>
          <a:noFill/>
        </p:spPr>
        <p:txBody>
          <a:bodyPr wrap="square" rtlCol="0">
            <a:spAutoFit/>
          </a:bodyPr>
          <a:lstStyle/>
          <a:p>
            <a:r>
              <a:rPr lang="ru-RU" sz="1200" dirty="0" err="1" smtClean="0">
                <a:solidFill>
                  <a:srgbClr val="FF0000"/>
                </a:solidFill>
              </a:rPr>
              <a:t>шоб</a:t>
            </a:r>
            <a:r>
              <a:rPr lang="ru-RU" sz="1200" dirty="0" smtClean="0">
                <a:solidFill>
                  <a:srgbClr val="FF0000"/>
                </a:solidFill>
              </a:rPr>
              <a:t> зайти в </a:t>
            </a:r>
            <a:r>
              <a:rPr lang="ru-RU" sz="1200" dirty="0" err="1" smtClean="0">
                <a:solidFill>
                  <a:srgbClr val="FF0000"/>
                </a:solidFill>
              </a:rPr>
              <a:t>консольку</a:t>
            </a:r>
            <a:r>
              <a:rPr lang="ru-RU" sz="1200" dirty="0" smtClean="0">
                <a:solidFill>
                  <a:srgbClr val="FF0000"/>
                </a:solidFill>
              </a:rPr>
              <a:t> контейнера з базою </a:t>
            </a:r>
            <a:r>
              <a:rPr lang="ru-RU" sz="1200" dirty="0" err="1" smtClean="0">
                <a:solidFill>
                  <a:srgbClr val="FF0000"/>
                </a:solidFill>
              </a:rPr>
              <a:t>даних</a:t>
            </a:r>
            <a:endParaRPr lang="uk-UA" sz="1200" dirty="0">
              <a:solidFill>
                <a:srgbClr val="FF0000"/>
              </a:solidFill>
            </a:endParaRPr>
          </a:p>
        </p:txBody>
      </p:sp>
      <p:cxnSp>
        <p:nvCxnSpPr>
          <p:cNvPr id="15" name="Прямая со стрелкой 14"/>
          <p:cNvCxnSpPr>
            <a:endCxn id="6" idx="3"/>
          </p:cNvCxnSpPr>
          <p:nvPr/>
        </p:nvCxnSpPr>
        <p:spPr>
          <a:xfrm flipH="1">
            <a:off x="9199756" y="2720898"/>
            <a:ext cx="156117" cy="97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Рисунок 16"/>
          <p:cNvPicPr>
            <a:picLocks noChangeAspect="1"/>
          </p:cNvPicPr>
          <p:nvPr/>
        </p:nvPicPr>
        <p:blipFill>
          <a:blip r:embed="rId5"/>
          <a:stretch>
            <a:fillRect/>
          </a:stretch>
        </p:blipFill>
        <p:spPr>
          <a:xfrm>
            <a:off x="280974" y="3296468"/>
            <a:ext cx="6409758" cy="1066139"/>
          </a:xfrm>
          <a:prstGeom prst="rect">
            <a:avLst/>
          </a:prstGeom>
        </p:spPr>
      </p:pic>
      <p:sp>
        <p:nvSpPr>
          <p:cNvPr id="18" name="TextBox 17"/>
          <p:cNvSpPr txBox="1"/>
          <p:nvPr/>
        </p:nvSpPr>
        <p:spPr>
          <a:xfrm>
            <a:off x="2219093" y="3557239"/>
            <a:ext cx="3700821" cy="276999"/>
          </a:xfrm>
          <a:prstGeom prst="rect">
            <a:avLst/>
          </a:prstGeom>
          <a:noFill/>
          <a:ln>
            <a:solidFill>
              <a:srgbClr val="FFFF00"/>
            </a:solidFill>
          </a:ln>
        </p:spPr>
        <p:txBody>
          <a:bodyPr wrap="none" rtlCol="0">
            <a:spAutoFit/>
          </a:bodyPr>
          <a:lstStyle/>
          <a:p>
            <a:r>
              <a:rPr lang="en-US" sz="1200" dirty="0" err="1">
                <a:solidFill>
                  <a:srgbClr val="FFFF00"/>
                </a:solidFill>
              </a:rPr>
              <a:t>p</a:t>
            </a:r>
            <a:r>
              <a:rPr lang="en-US" sz="1200" dirty="0" err="1" smtClean="0">
                <a:solidFill>
                  <a:srgbClr val="FFFF00"/>
                </a:solidFill>
              </a:rPr>
              <a:t>sql</a:t>
            </a:r>
            <a:r>
              <a:rPr lang="en-US" sz="1200" dirty="0" smtClean="0">
                <a:solidFill>
                  <a:srgbClr val="FFFF00"/>
                </a:solidFill>
              </a:rPr>
              <a:t> </a:t>
            </a:r>
            <a:r>
              <a:rPr lang="en-US" sz="1200" dirty="0">
                <a:solidFill>
                  <a:srgbClr val="FFFF00"/>
                </a:solidFill>
              </a:rPr>
              <a:t>is the interactive terminal for working with </a:t>
            </a:r>
            <a:r>
              <a:rPr lang="en-US" sz="1200" dirty="0" err="1">
                <a:solidFill>
                  <a:srgbClr val="FFFF00"/>
                </a:solidFill>
              </a:rPr>
              <a:t>Postgres</a:t>
            </a:r>
            <a:endParaRPr lang="uk-UA" sz="1200" dirty="0">
              <a:solidFill>
                <a:srgbClr val="FFFF00"/>
              </a:solidFill>
            </a:endParaRPr>
          </a:p>
        </p:txBody>
      </p:sp>
      <p:cxnSp>
        <p:nvCxnSpPr>
          <p:cNvPr id="20" name="Прямая со стрелкой 19"/>
          <p:cNvCxnSpPr>
            <a:stCxn id="18" idx="0"/>
          </p:cNvCxnSpPr>
          <p:nvPr/>
        </p:nvCxnSpPr>
        <p:spPr>
          <a:xfrm flipV="1">
            <a:off x="4069504" y="3445727"/>
            <a:ext cx="246018" cy="11151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1" name="Рисунок 20"/>
          <p:cNvPicPr>
            <a:picLocks noChangeAspect="1"/>
          </p:cNvPicPr>
          <p:nvPr/>
        </p:nvPicPr>
        <p:blipFill>
          <a:blip r:embed="rId6"/>
          <a:stretch>
            <a:fillRect/>
          </a:stretch>
        </p:blipFill>
        <p:spPr>
          <a:xfrm>
            <a:off x="2218280" y="3882172"/>
            <a:ext cx="2414044" cy="811559"/>
          </a:xfrm>
          <a:prstGeom prst="rect">
            <a:avLst/>
          </a:prstGeom>
        </p:spPr>
      </p:pic>
      <p:sp>
        <p:nvSpPr>
          <p:cNvPr id="22" name="TextBox 21"/>
          <p:cNvSpPr txBox="1"/>
          <p:nvPr/>
        </p:nvSpPr>
        <p:spPr>
          <a:xfrm>
            <a:off x="3037367" y="2778858"/>
            <a:ext cx="1059906" cy="276999"/>
          </a:xfrm>
          <a:prstGeom prst="rect">
            <a:avLst/>
          </a:prstGeom>
          <a:noFill/>
        </p:spPr>
        <p:txBody>
          <a:bodyPr wrap="none" rtlCol="0">
            <a:spAutoFit/>
          </a:bodyPr>
          <a:lstStyle/>
          <a:p>
            <a:r>
              <a:rPr lang="uk-UA" sz="1200" dirty="0" smtClean="0"/>
              <a:t>назва </a:t>
            </a:r>
            <a:r>
              <a:rPr lang="uk-UA" sz="1200" dirty="0" err="1" smtClean="0"/>
              <a:t>сервіса</a:t>
            </a:r>
            <a:endParaRPr lang="uk-UA" sz="1200" dirty="0"/>
          </a:p>
        </p:txBody>
      </p:sp>
      <p:cxnSp>
        <p:nvCxnSpPr>
          <p:cNvPr id="24" name="Прямая со стрелкой 23"/>
          <p:cNvCxnSpPr>
            <a:stCxn id="22" idx="3"/>
          </p:cNvCxnSpPr>
          <p:nvPr/>
        </p:nvCxnSpPr>
        <p:spPr>
          <a:xfrm>
            <a:off x="4097273" y="2917358"/>
            <a:ext cx="831566" cy="379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Рисунок 24"/>
          <p:cNvPicPr>
            <a:picLocks noChangeAspect="1"/>
          </p:cNvPicPr>
          <p:nvPr/>
        </p:nvPicPr>
        <p:blipFill>
          <a:blip r:embed="rId7"/>
          <a:stretch>
            <a:fillRect/>
          </a:stretch>
        </p:blipFill>
        <p:spPr>
          <a:xfrm>
            <a:off x="174470" y="4810671"/>
            <a:ext cx="6961497" cy="468764"/>
          </a:xfrm>
          <a:prstGeom prst="rect">
            <a:avLst/>
          </a:prstGeom>
        </p:spPr>
      </p:pic>
      <p:pic>
        <p:nvPicPr>
          <p:cNvPr id="26" name="Рисунок 25"/>
          <p:cNvPicPr>
            <a:picLocks noChangeAspect="1"/>
          </p:cNvPicPr>
          <p:nvPr/>
        </p:nvPicPr>
        <p:blipFill>
          <a:blip r:embed="rId8"/>
          <a:stretch>
            <a:fillRect/>
          </a:stretch>
        </p:blipFill>
        <p:spPr>
          <a:xfrm>
            <a:off x="2364523" y="5079552"/>
            <a:ext cx="4838700" cy="219075"/>
          </a:xfrm>
          <a:prstGeom prst="rect">
            <a:avLst/>
          </a:prstGeom>
        </p:spPr>
      </p:pic>
      <p:cxnSp>
        <p:nvCxnSpPr>
          <p:cNvPr id="28" name="Прямая со стрелкой 27"/>
          <p:cNvCxnSpPr/>
          <p:nvPr/>
        </p:nvCxnSpPr>
        <p:spPr>
          <a:xfrm flipV="1">
            <a:off x="3037367" y="5004815"/>
            <a:ext cx="1746507" cy="13954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355248" y="5189089"/>
            <a:ext cx="2286844" cy="276999"/>
          </a:xfrm>
          <a:prstGeom prst="rect">
            <a:avLst/>
          </a:prstGeom>
          <a:noFill/>
        </p:spPr>
        <p:txBody>
          <a:bodyPr wrap="none" rtlCol="0">
            <a:spAutoFit/>
          </a:bodyPr>
          <a:lstStyle/>
          <a:p>
            <a:r>
              <a:rPr lang="uk-UA" sz="1200" dirty="0" err="1" smtClean="0"/>
              <a:t>короче</a:t>
            </a:r>
            <a:r>
              <a:rPr lang="uk-UA" sz="1200" dirty="0" smtClean="0"/>
              <a:t> це резервне копіювання</a:t>
            </a:r>
            <a:endParaRPr lang="uk-UA" sz="1200" dirty="0"/>
          </a:p>
        </p:txBody>
      </p:sp>
      <p:pic>
        <p:nvPicPr>
          <p:cNvPr id="31" name="Рисунок 30"/>
          <p:cNvPicPr>
            <a:picLocks noChangeAspect="1"/>
          </p:cNvPicPr>
          <p:nvPr/>
        </p:nvPicPr>
        <p:blipFill>
          <a:blip r:embed="rId9"/>
          <a:stretch>
            <a:fillRect/>
          </a:stretch>
        </p:blipFill>
        <p:spPr>
          <a:xfrm>
            <a:off x="7429178" y="4230426"/>
            <a:ext cx="3288189" cy="2194323"/>
          </a:xfrm>
          <a:prstGeom prst="rect">
            <a:avLst/>
          </a:prstGeom>
        </p:spPr>
      </p:pic>
      <p:cxnSp>
        <p:nvCxnSpPr>
          <p:cNvPr id="35" name="Прямая со стрелкой 34"/>
          <p:cNvCxnSpPr/>
          <p:nvPr/>
        </p:nvCxnSpPr>
        <p:spPr>
          <a:xfrm flipV="1">
            <a:off x="2129883" y="4287951"/>
            <a:ext cx="5516888" cy="856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2335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129168" y="276105"/>
            <a:ext cx="7208334" cy="648750"/>
          </a:xfrm>
          <a:prstGeom prst="rect">
            <a:avLst/>
          </a:prstGeom>
        </p:spPr>
      </p:pic>
      <p:sp>
        <p:nvSpPr>
          <p:cNvPr id="4" name="Прямоугольник 3"/>
          <p:cNvSpPr/>
          <p:nvPr/>
        </p:nvSpPr>
        <p:spPr>
          <a:xfrm>
            <a:off x="4047893" y="276105"/>
            <a:ext cx="2040673" cy="2033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cxnSp>
        <p:nvCxnSpPr>
          <p:cNvPr id="6" name="Прямая соединительная линия 5"/>
          <p:cNvCxnSpPr/>
          <p:nvPr/>
        </p:nvCxnSpPr>
        <p:spPr>
          <a:xfrm>
            <a:off x="6166624" y="468351"/>
            <a:ext cx="1170878"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129168" y="667386"/>
            <a:ext cx="3472676" cy="12838"/>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4898" y="0"/>
            <a:ext cx="6475875" cy="276999"/>
          </a:xfrm>
          <a:prstGeom prst="rect">
            <a:avLst/>
          </a:prstGeom>
          <a:noFill/>
        </p:spPr>
        <p:txBody>
          <a:bodyPr wrap="none" rtlCol="0">
            <a:spAutoFit/>
          </a:bodyPr>
          <a:lstStyle/>
          <a:p>
            <a:r>
              <a:rPr lang="uk-UA" sz="1200" dirty="0" smtClean="0"/>
              <a:t>тут ми заливаємо на </a:t>
            </a:r>
            <a:r>
              <a:rPr lang="en-US" sz="1200" dirty="0" err="1" smtClean="0">
                <a:solidFill>
                  <a:srgbClr val="FF0000"/>
                </a:solidFill>
              </a:rPr>
              <a:t>digitalocean</a:t>
            </a:r>
            <a:r>
              <a:rPr lang="en-US" sz="1200" dirty="0" smtClean="0"/>
              <a:t>, </a:t>
            </a:r>
            <a:r>
              <a:rPr lang="uk-UA" sz="1200" dirty="0" smtClean="0"/>
              <a:t>маючи відповідний ключ </a:t>
            </a:r>
            <a:r>
              <a:rPr lang="uk-UA" sz="1200" dirty="0" err="1" smtClean="0"/>
              <a:t>збережний</a:t>
            </a:r>
            <a:r>
              <a:rPr lang="uk-UA" sz="1200" dirty="0" smtClean="0"/>
              <a:t> в </a:t>
            </a:r>
            <a:r>
              <a:rPr lang="uk-UA" sz="1200" dirty="0" err="1" smtClean="0"/>
              <a:t>енвіронмент</a:t>
            </a:r>
            <a:r>
              <a:rPr lang="uk-UA" sz="1200" dirty="0" smtClean="0"/>
              <a:t> </a:t>
            </a:r>
            <a:r>
              <a:rPr lang="uk-UA" sz="1200" dirty="0" err="1" smtClean="0"/>
              <a:t>варіейблі</a:t>
            </a:r>
            <a:r>
              <a:rPr lang="uk-UA" sz="1200" dirty="0" smtClean="0"/>
              <a:t> </a:t>
            </a:r>
            <a:endParaRPr lang="uk-UA" sz="1200" dirty="0"/>
          </a:p>
        </p:txBody>
      </p:sp>
      <p:cxnSp>
        <p:nvCxnSpPr>
          <p:cNvPr id="11" name="Прямая со стрелкой 10"/>
          <p:cNvCxnSpPr/>
          <p:nvPr/>
        </p:nvCxnSpPr>
        <p:spPr>
          <a:xfrm flipH="1">
            <a:off x="3345366" y="234011"/>
            <a:ext cx="111513" cy="23434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6" name="Рисунок 15"/>
          <p:cNvPicPr>
            <a:picLocks noChangeAspect="1"/>
          </p:cNvPicPr>
          <p:nvPr/>
        </p:nvPicPr>
        <p:blipFill>
          <a:blip r:embed="rId3"/>
          <a:stretch>
            <a:fillRect/>
          </a:stretch>
        </p:blipFill>
        <p:spPr>
          <a:xfrm>
            <a:off x="83053" y="1200960"/>
            <a:ext cx="6524625" cy="1590675"/>
          </a:xfrm>
          <a:prstGeom prst="rect">
            <a:avLst/>
          </a:prstGeom>
        </p:spPr>
      </p:pic>
      <p:cxnSp>
        <p:nvCxnSpPr>
          <p:cNvPr id="18" name="Прямая соединительная линия 17"/>
          <p:cNvCxnSpPr/>
          <p:nvPr/>
        </p:nvCxnSpPr>
        <p:spPr>
          <a:xfrm>
            <a:off x="2074127" y="1449658"/>
            <a:ext cx="1806498" cy="11151"/>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flipV="1">
            <a:off x="83053" y="2096429"/>
            <a:ext cx="1422362" cy="74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flipV="1">
            <a:off x="3668752" y="676507"/>
            <a:ext cx="1422362" cy="743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23" name="Рисунок 22"/>
          <p:cNvPicPr>
            <a:picLocks noChangeAspect="1"/>
          </p:cNvPicPr>
          <p:nvPr/>
        </p:nvPicPr>
        <p:blipFill>
          <a:blip r:embed="rId4"/>
          <a:stretch>
            <a:fillRect/>
          </a:stretch>
        </p:blipFill>
        <p:spPr>
          <a:xfrm>
            <a:off x="129168" y="2999332"/>
            <a:ext cx="9058275" cy="2552700"/>
          </a:xfrm>
          <a:prstGeom prst="rect">
            <a:avLst/>
          </a:prstGeom>
        </p:spPr>
      </p:pic>
      <p:cxnSp>
        <p:nvCxnSpPr>
          <p:cNvPr id="25" name="Прямая соединительная линия 24"/>
          <p:cNvCxnSpPr/>
          <p:nvPr/>
        </p:nvCxnSpPr>
        <p:spPr>
          <a:xfrm>
            <a:off x="2074127" y="3267307"/>
            <a:ext cx="330076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a:off x="2226527" y="4757851"/>
            <a:ext cx="3940097" cy="148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333893" y="3991789"/>
            <a:ext cx="2765502" cy="1015663"/>
          </a:xfrm>
          <a:prstGeom prst="rect">
            <a:avLst/>
          </a:prstGeom>
          <a:noFill/>
        </p:spPr>
        <p:txBody>
          <a:bodyPr wrap="square" rtlCol="0">
            <a:spAutoFit/>
          </a:bodyPr>
          <a:lstStyle/>
          <a:p>
            <a:r>
              <a:rPr lang="uk-UA" sz="1200" dirty="0" smtClean="0">
                <a:solidFill>
                  <a:srgbClr val="FFFF00"/>
                </a:solidFill>
              </a:rPr>
              <a:t>ми нічого не бачимо, бо тепер докер клієнт(наш </a:t>
            </a:r>
            <a:r>
              <a:rPr lang="uk-UA" sz="1200" dirty="0" err="1" smtClean="0">
                <a:solidFill>
                  <a:srgbClr val="FFFF00"/>
                </a:solidFill>
              </a:rPr>
              <a:t>комп</a:t>
            </a:r>
            <a:r>
              <a:rPr lang="uk-UA" sz="1200" dirty="0" smtClean="0">
                <a:solidFill>
                  <a:srgbClr val="FFFF00"/>
                </a:solidFill>
              </a:rPr>
              <a:t>) і </a:t>
            </a:r>
            <a:r>
              <a:rPr lang="en-US" sz="1200" dirty="0" err="1" smtClean="0">
                <a:solidFill>
                  <a:srgbClr val="FFFF00"/>
                </a:solidFill>
              </a:rPr>
              <a:t>docker</a:t>
            </a:r>
            <a:r>
              <a:rPr lang="en-US" sz="1200" dirty="0" smtClean="0">
                <a:solidFill>
                  <a:srgbClr val="FFFF00"/>
                </a:solidFill>
              </a:rPr>
              <a:t> daemon </a:t>
            </a:r>
            <a:r>
              <a:rPr lang="uk-UA" sz="1200" dirty="0" smtClean="0">
                <a:solidFill>
                  <a:srgbClr val="FFFF00"/>
                </a:solidFill>
              </a:rPr>
              <a:t>(десь в </a:t>
            </a:r>
            <a:r>
              <a:rPr lang="uk-UA" sz="1200" dirty="0" err="1" smtClean="0">
                <a:solidFill>
                  <a:srgbClr val="FFFF00"/>
                </a:solidFill>
              </a:rPr>
              <a:t>америці</a:t>
            </a:r>
            <a:r>
              <a:rPr lang="uk-UA" sz="1200" dirty="0" smtClean="0">
                <a:solidFill>
                  <a:srgbClr val="FFFF00"/>
                </a:solidFill>
              </a:rPr>
              <a:t>) </a:t>
            </a:r>
            <a:r>
              <a:rPr lang="uk-UA" sz="1200" dirty="0" err="1" smtClean="0">
                <a:solidFill>
                  <a:srgbClr val="FFFF00"/>
                </a:solidFill>
              </a:rPr>
              <a:t>зʼєдналися</a:t>
            </a:r>
            <a:r>
              <a:rPr lang="uk-UA" sz="1200" dirty="0" smtClean="0">
                <a:solidFill>
                  <a:srgbClr val="FFFF00"/>
                </a:solidFill>
              </a:rPr>
              <a:t> і </a:t>
            </a:r>
            <a:r>
              <a:rPr lang="uk-UA" sz="1200" dirty="0" err="1" smtClean="0">
                <a:solidFill>
                  <a:srgbClr val="FFFF00"/>
                </a:solidFill>
              </a:rPr>
              <a:t>всьо</a:t>
            </a:r>
            <a:r>
              <a:rPr lang="uk-UA" sz="1200" dirty="0" smtClean="0">
                <a:solidFill>
                  <a:srgbClr val="FFFF00"/>
                </a:solidFill>
              </a:rPr>
              <a:t> запускається там, і взагалі наш докер і </a:t>
            </a:r>
            <a:r>
              <a:rPr lang="uk-UA" sz="1200" dirty="0" err="1" smtClean="0">
                <a:solidFill>
                  <a:srgbClr val="FFFF00"/>
                </a:solidFill>
              </a:rPr>
              <a:t>приложенька</a:t>
            </a:r>
            <a:r>
              <a:rPr lang="uk-UA" sz="1200" dirty="0" smtClean="0">
                <a:solidFill>
                  <a:srgbClr val="FFFF00"/>
                </a:solidFill>
              </a:rPr>
              <a:t> встановлені там</a:t>
            </a:r>
            <a:endParaRPr lang="uk-UA" sz="1200" dirty="0">
              <a:solidFill>
                <a:srgbClr val="FFFF00"/>
              </a:solidFill>
            </a:endParaRPr>
          </a:p>
        </p:txBody>
      </p:sp>
      <p:cxnSp>
        <p:nvCxnSpPr>
          <p:cNvPr id="30" name="Прямая со стрелкой 29"/>
          <p:cNvCxnSpPr/>
          <p:nvPr/>
        </p:nvCxnSpPr>
        <p:spPr>
          <a:xfrm flipH="1">
            <a:off x="3601844" y="4772722"/>
            <a:ext cx="2732049" cy="13381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31" name="Рисунок 30"/>
          <p:cNvPicPr>
            <a:picLocks noChangeAspect="1"/>
          </p:cNvPicPr>
          <p:nvPr/>
        </p:nvPicPr>
        <p:blipFill>
          <a:blip r:embed="rId5"/>
          <a:stretch>
            <a:fillRect/>
          </a:stretch>
        </p:blipFill>
        <p:spPr>
          <a:xfrm>
            <a:off x="206877" y="6170518"/>
            <a:ext cx="6276975" cy="523875"/>
          </a:xfrm>
          <a:prstGeom prst="rect">
            <a:avLst/>
          </a:prstGeom>
        </p:spPr>
      </p:pic>
      <p:sp>
        <p:nvSpPr>
          <p:cNvPr id="32" name="Прямоугольник 31"/>
          <p:cNvSpPr/>
          <p:nvPr/>
        </p:nvSpPr>
        <p:spPr>
          <a:xfrm>
            <a:off x="129168" y="5524187"/>
            <a:ext cx="6096000" cy="646331"/>
          </a:xfrm>
          <a:prstGeom prst="rect">
            <a:avLst/>
          </a:prstGeom>
        </p:spPr>
        <p:txBody>
          <a:bodyPr>
            <a:spAutoFit/>
          </a:bodyPr>
          <a:lstStyle/>
          <a:p>
            <a:r>
              <a:rPr lang="en-US" dirty="0" err="1"/>
              <a:t>docker</a:t>
            </a:r>
            <a:r>
              <a:rPr lang="en-US" dirty="0"/>
              <a:t>-compose build</a:t>
            </a:r>
          </a:p>
          <a:p>
            <a:r>
              <a:rPr lang="en-US" dirty="0" err="1"/>
              <a:t>docker</a:t>
            </a:r>
            <a:r>
              <a:rPr lang="en-US" dirty="0"/>
              <a:t>-compose up</a:t>
            </a:r>
            <a:endParaRPr lang="uk-UA" dirty="0"/>
          </a:p>
        </p:txBody>
      </p:sp>
      <p:pic>
        <p:nvPicPr>
          <p:cNvPr id="33" name="Рисунок 32"/>
          <p:cNvPicPr>
            <a:picLocks noChangeAspect="1"/>
          </p:cNvPicPr>
          <p:nvPr/>
        </p:nvPicPr>
        <p:blipFill>
          <a:blip r:embed="rId6"/>
          <a:stretch>
            <a:fillRect/>
          </a:stretch>
        </p:blipFill>
        <p:spPr>
          <a:xfrm>
            <a:off x="7440339" y="200557"/>
            <a:ext cx="4761803" cy="2568674"/>
          </a:xfrm>
          <a:prstGeom prst="rect">
            <a:avLst/>
          </a:prstGeom>
        </p:spPr>
      </p:pic>
      <p:cxnSp>
        <p:nvCxnSpPr>
          <p:cNvPr id="35" name="Прямая со стрелкой 34"/>
          <p:cNvCxnSpPr/>
          <p:nvPr/>
        </p:nvCxnSpPr>
        <p:spPr>
          <a:xfrm flipV="1">
            <a:off x="2085278" y="600480"/>
            <a:ext cx="6211229" cy="594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Прямоугольник 35"/>
          <p:cNvSpPr/>
          <p:nvPr/>
        </p:nvSpPr>
        <p:spPr>
          <a:xfrm>
            <a:off x="8920976" y="1200960"/>
            <a:ext cx="3155795" cy="15682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7" name="TextBox 36"/>
          <p:cNvSpPr txBox="1"/>
          <p:nvPr/>
        </p:nvSpPr>
        <p:spPr>
          <a:xfrm>
            <a:off x="8924566" y="798877"/>
            <a:ext cx="1513556" cy="369332"/>
          </a:xfrm>
          <a:prstGeom prst="rect">
            <a:avLst/>
          </a:prstGeom>
          <a:noFill/>
        </p:spPr>
        <p:txBody>
          <a:bodyPr wrap="none" rtlCol="0">
            <a:spAutoFit/>
          </a:bodyPr>
          <a:lstStyle/>
          <a:p>
            <a:r>
              <a:rPr lang="ru-RU" dirty="0" smtClean="0"/>
              <a:t>так </a:t>
            </a:r>
            <a:r>
              <a:rPr lang="uk-UA" dirty="0" smtClean="0"/>
              <a:t>і має бути</a:t>
            </a:r>
            <a:endParaRPr lang="uk-UA" dirty="0"/>
          </a:p>
        </p:txBody>
      </p:sp>
    </p:spTree>
    <p:extLst>
      <p:ext uri="{BB962C8B-B14F-4D97-AF65-F5344CB8AC3E}">
        <p14:creationId xmlns:p14="http://schemas.microsoft.com/office/powerpoint/2010/main" val="4092281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stretch>
            <a:fillRect/>
          </a:stretch>
        </p:blipFill>
        <p:spPr>
          <a:xfrm>
            <a:off x="136718" y="82589"/>
            <a:ext cx="5928815" cy="976778"/>
          </a:xfrm>
          <a:prstGeom prst="rect">
            <a:avLst/>
          </a:prstGeom>
        </p:spPr>
      </p:pic>
      <p:sp>
        <p:nvSpPr>
          <p:cNvPr id="5" name="Правая фигурная скобка 4"/>
          <p:cNvSpPr/>
          <p:nvPr/>
        </p:nvSpPr>
        <p:spPr>
          <a:xfrm>
            <a:off x="5931335" y="0"/>
            <a:ext cx="134198" cy="70252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uk-UA"/>
          </a:p>
        </p:txBody>
      </p:sp>
      <p:sp>
        <p:nvSpPr>
          <p:cNvPr id="6" name="TextBox 5"/>
          <p:cNvSpPr txBox="1"/>
          <p:nvPr/>
        </p:nvSpPr>
        <p:spPr>
          <a:xfrm>
            <a:off x="6222380" y="82589"/>
            <a:ext cx="5071581" cy="369332"/>
          </a:xfrm>
          <a:prstGeom prst="rect">
            <a:avLst/>
          </a:prstGeom>
          <a:noFill/>
        </p:spPr>
        <p:txBody>
          <a:bodyPr wrap="none" rtlCol="0">
            <a:spAutoFit/>
          </a:bodyPr>
          <a:lstStyle/>
          <a:p>
            <a:r>
              <a:rPr lang="uk-UA" dirty="0" smtClean="0"/>
              <a:t>запуск віддаленого сервера, і працюємо вже там</a:t>
            </a:r>
            <a:endParaRPr lang="uk-UA" dirty="0"/>
          </a:p>
        </p:txBody>
      </p:sp>
      <p:sp>
        <p:nvSpPr>
          <p:cNvPr id="7" name="TextBox 6"/>
          <p:cNvSpPr txBox="1"/>
          <p:nvPr/>
        </p:nvSpPr>
        <p:spPr>
          <a:xfrm>
            <a:off x="2910468" y="702527"/>
            <a:ext cx="944874" cy="276999"/>
          </a:xfrm>
          <a:prstGeom prst="rect">
            <a:avLst/>
          </a:prstGeom>
          <a:noFill/>
        </p:spPr>
        <p:txBody>
          <a:bodyPr wrap="none" rtlCol="0">
            <a:spAutoFit/>
          </a:bodyPr>
          <a:lstStyle/>
          <a:p>
            <a:r>
              <a:rPr lang="uk-UA" sz="1200" dirty="0" smtClean="0">
                <a:solidFill>
                  <a:srgbClr val="FFFF00"/>
                </a:solidFill>
              </a:rPr>
              <a:t>папка пуста</a:t>
            </a:r>
            <a:endParaRPr lang="uk-UA" sz="1200" dirty="0">
              <a:solidFill>
                <a:srgbClr val="FFFF00"/>
              </a:solidFill>
            </a:endParaRPr>
          </a:p>
        </p:txBody>
      </p:sp>
      <p:pic>
        <p:nvPicPr>
          <p:cNvPr id="8" name="Рисунок 7"/>
          <p:cNvPicPr>
            <a:picLocks noChangeAspect="1"/>
          </p:cNvPicPr>
          <p:nvPr/>
        </p:nvPicPr>
        <p:blipFill>
          <a:blip r:embed="rId4"/>
          <a:stretch>
            <a:fillRect/>
          </a:stretch>
        </p:blipFill>
        <p:spPr>
          <a:xfrm>
            <a:off x="136718" y="1322465"/>
            <a:ext cx="6391275" cy="323850"/>
          </a:xfrm>
          <a:prstGeom prst="rect">
            <a:avLst/>
          </a:prstGeom>
        </p:spPr>
      </p:pic>
      <p:sp>
        <p:nvSpPr>
          <p:cNvPr id="9" name="TextBox 8"/>
          <p:cNvSpPr txBox="1"/>
          <p:nvPr/>
        </p:nvSpPr>
        <p:spPr>
          <a:xfrm>
            <a:off x="6498320" y="1261302"/>
            <a:ext cx="4519699" cy="369332"/>
          </a:xfrm>
          <a:prstGeom prst="rect">
            <a:avLst/>
          </a:prstGeom>
          <a:noFill/>
        </p:spPr>
        <p:txBody>
          <a:bodyPr wrap="none" rtlCol="0">
            <a:spAutoFit/>
          </a:bodyPr>
          <a:lstStyle/>
          <a:p>
            <a:r>
              <a:rPr lang="uk-UA" dirty="0" smtClean="0"/>
              <a:t>підключення до віддаленого сервера по </a:t>
            </a:r>
            <a:r>
              <a:rPr lang="en-US" dirty="0" err="1" smtClean="0"/>
              <a:t>ssh</a:t>
            </a:r>
            <a:endParaRPr lang="uk-UA" dirty="0"/>
          </a:p>
        </p:txBody>
      </p:sp>
      <p:pic>
        <p:nvPicPr>
          <p:cNvPr id="10" name="Рисунок 9"/>
          <p:cNvPicPr>
            <a:picLocks noChangeAspect="1"/>
          </p:cNvPicPr>
          <p:nvPr/>
        </p:nvPicPr>
        <p:blipFill>
          <a:blip r:embed="rId5"/>
          <a:stretch>
            <a:fillRect/>
          </a:stretch>
        </p:blipFill>
        <p:spPr>
          <a:xfrm>
            <a:off x="136718" y="1868748"/>
            <a:ext cx="9505950" cy="2466975"/>
          </a:xfrm>
          <a:prstGeom prst="rect">
            <a:avLst/>
          </a:prstGeom>
        </p:spPr>
      </p:pic>
      <p:sp>
        <p:nvSpPr>
          <p:cNvPr id="11" name="TextBox 10"/>
          <p:cNvSpPr txBox="1"/>
          <p:nvPr/>
        </p:nvSpPr>
        <p:spPr>
          <a:xfrm>
            <a:off x="4170556" y="2501178"/>
            <a:ext cx="5252224" cy="646331"/>
          </a:xfrm>
          <a:prstGeom prst="rect">
            <a:avLst/>
          </a:prstGeom>
          <a:noFill/>
        </p:spPr>
        <p:txBody>
          <a:bodyPr wrap="square" rtlCol="0">
            <a:spAutoFit/>
          </a:bodyPr>
          <a:lstStyle/>
          <a:p>
            <a:r>
              <a:rPr lang="ru-RU" dirty="0" smtClean="0">
                <a:solidFill>
                  <a:srgbClr val="FFFF00"/>
                </a:solidFill>
              </a:rPr>
              <a:t>приклад як </a:t>
            </a:r>
            <a:r>
              <a:rPr lang="ru-RU" dirty="0" err="1" smtClean="0">
                <a:solidFill>
                  <a:srgbClr val="FFFF00"/>
                </a:solidFill>
              </a:rPr>
              <a:t>доп</a:t>
            </a:r>
            <a:r>
              <a:rPr lang="uk-UA" dirty="0" smtClean="0">
                <a:solidFill>
                  <a:srgbClr val="FFFF00"/>
                </a:solidFill>
              </a:rPr>
              <a:t>і</a:t>
            </a:r>
            <a:r>
              <a:rPr lang="ru-RU" dirty="0" err="1" smtClean="0">
                <a:solidFill>
                  <a:srgbClr val="FFFF00"/>
                </a:solidFill>
              </a:rPr>
              <a:t>лити</a:t>
            </a:r>
            <a:r>
              <a:rPr lang="ru-RU" dirty="0" smtClean="0">
                <a:solidFill>
                  <a:srgbClr val="FFFF00"/>
                </a:solidFill>
              </a:rPr>
              <a:t> </a:t>
            </a:r>
            <a:r>
              <a:rPr lang="ru-RU" dirty="0" err="1" smtClean="0">
                <a:solidFill>
                  <a:srgbClr val="FFFF00"/>
                </a:solidFill>
              </a:rPr>
              <a:t>якийсь</a:t>
            </a:r>
            <a:r>
              <a:rPr lang="ru-RU" dirty="0" smtClean="0">
                <a:solidFill>
                  <a:srgbClr val="FFFF00"/>
                </a:solidFill>
              </a:rPr>
              <a:t> файл на </a:t>
            </a:r>
            <a:r>
              <a:rPr lang="ru-RU" dirty="0" err="1" smtClean="0">
                <a:solidFill>
                  <a:srgbClr val="FFFF00"/>
                </a:solidFill>
              </a:rPr>
              <a:t>цьому</a:t>
            </a:r>
            <a:r>
              <a:rPr lang="ru-RU" dirty="0" smtClean="0">
                <a:solidFill>
                  <a:srgbClr val="FFFF00"/>
                </a:solidFill>
              </a:rPr>
              <a:t> </a:t>
            </a:r>
            <a:r>
              <a:rPr lang="ru-RU" dirty="0" err="1" smtClean="0">
                <a:solidFill>
                  <a:srgbClr val="FFFF00"/>
                </a:solidFill>
              </a:rPr>
              <a:t>віддаленому</a:t>
            </a:r>
            <a:r>
              <a:rPr lang="ru-RU" dirty="0" smtClean="0">
                <a:solidFill>
                  <a:srgbClr val="FFFF00"/>
                </a:solidFill>
              </a:rPr>
              <a:t> </a:t>
            </a:r>
            <a:r>
              <a:rPr lang="ru-RU" dirty="0" err="1" smtClean="0">
                <a:solidFill>
                  <a:srgbClr val="FFFF00"/>
                </a:solidFill>
              </a:rPr>
              <a:t>сервері</a:t>
            </a:r>
            <a:r>
              <a:rPr lang="ru-RU" dirty="0" smtClean="0">
                <a:solidFill>
                  <a:srgbClr val="FFFF00"/>
                </a:solidFill>
              </a:rPr>
              <a:t> </a:t>
            </a:r>
            <a:endParaRPr lang="uk-UA" dirty="0">
              <a:solidFill>
                <a:srgbClr val="FFFF00"/>
              </a:solidFill>
            </a:endParaRPr>
          </a:p>
        </p:txBody>
      </p:sp>
      <p:cxnSp>
        <p:nvCxnSpPr>
          <p:cNvPr id="13" name="Прямая со стрелкой 12"/>
          <p:cNvCxnSpPr/>
          <p:nvPr/>
        </p:nvCxnSpPr>
        <p:spPr>
          <a:xfrm flipH="1" flipV="1">
            <a:off x="3332355" y="2501178"/>
            <a:ext cx="827050" cy="409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flipV="1">
            <a:off x="3601844" y="2501178"/>
            <a:ext cx="5910146" cy="15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a:off x="136718" y="2705823"/>
            <a:ext cx="1379848"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642669" y="2051823"/>
            <a:ext cx="2549332" cy="923330"/>
          </a:xfrm>
          <a:prstGeom prst="rect">
            <a:avLst/>
          </a:prstGeom>
          <a:noFill/>
        </p:spPr>
        <p:txBody>
          <a:bodyPr wrap="square" rtlCol="0">
            <a:spAutoFit/>
          </a:bodyPr>
          <a:lstStyle/>
          <a:p>
            <a:r>
              <a:rPr lang="uk-UA" dirty="0" err="1" smtClean="0"/>
              <a:t>дерикторія</a:t>
            </a:r>
            <a:r>
              <a:rPr lang="uk-UA" dirty="0" smtClean="0"/>
              <a:t> в яку насправді </a:t>
            </a:r>
            <a:r>
              <a:rPr lang="uk-UA" dirty="0" err="1" smtClean="0"/>
              <a:t>допілився</a:t>
            </a:r>
            <a:r>
              <a:rPr lang="uk-UA" dirty="0" smtClean="0"/>
              <a:t> наш докер проект</a:t>
            </a:r>
            <a:endParaRPr lang="uk-UA" dirty="0"/>
          </a:p>
        </p:txBody>
      </p:sp>
      <p:cxnSp>
        <p:nvCxnSpPr>
          <p:cNvPr id="20" name="Прямая со стрелкой 19"/>
          <p:cNvCxnSpPr/>
          <p:nvPr/>
        </p:nvCxnSpPr>
        <p:spPr>
          <a:xfrm flipH="1">
            <a:off x="9523141" y="2241395"/>
            <a:ext cx="258338" cy="78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flipH="1" flipV="1">
            <a:off x="2609385" y="892098"/>
            <a:ext cx="7270595" cy="13492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4" name="Рисунок 23"/>
          <p:cNvPicPr>
            <a:picLocks noChangeAspect="1"/>
          </p:cNvPicPr>
          <p:nvPr/>
        </p:nvPicPr>
        <p:blipFill>
          <a:blip r:embed="rId6"/>
          <a:stretch>
            <a:fillRect/>
          </a:stretch>
        </p:blipFill>
        <p:spPr>
          <a:xfrm>
            <a:off x="185669" y="4968913"/>
            <a:ext cx="8572500" cy="542925"/>
          </a:xfrm>
          <a:prstGeom prst="rect">
            <a:avLst/>
          </a:prstGeom>
        </p:spPr>
      </p:pic>
      <p:sp>
        <p:nvSpPr>
          <p:cNvPr id="25" name="TextBox 24"/>
          <p:cNvSpPr txBox="1"/>
          <p:nvPr/>
        </p:nvSpPr>
        <p:spPr>
          <a:xfrm>
            <a:off x="136718" y="4573837"/>
            <a:ext cx="6848926" cy="369332"/>
          </a:xfrm>
          <a:prstGeom prst="rect">
            <a:avLst/>
          </a:prstGeom>
          <a:noFill/>
        </p:spPr>
        <p:txBody>
          <a:bodyPr wrap="none" rtlCol="0">
            <a:spAutoFit/>
          </a:bodyPr>
          <a:lstStyle/>
          <a:p>
            <a:r>
              <a:rPr lang="uk-UA" dirty="0" smtClean="0"/>
              <a:t>розділяємо наш файл </a:t>
            </a:r>
            <a:r>
              <a:rPr lang="uk-UA" dirty="0" err="1" smtClean="0"/>
              <a:t>конфіг</a:t>
            </a:r>
            <a:r>
              <a:rPr lang="uk-UA" dirty="0" smtClean="0"/>
              <a:t> для </a:t>
            </a:r>
            <a:r>
              <a:rPr lang="uk-UA" dirty="0" err="1" smtClean="0"/>
              <a:t>девелопа</a:t>
            </a:r>
            <a:r>
              <a:rPr lang="uk-UA" dirty="0" smtClean="0"/>
              <a:t> і для </a:t>
            </a:r>
            <a:r>
              <a:rPr lang="en-US" dirty="0" smtClean="0"/>
              <a:t>staging (production)</a:t>
            </a:r>
            <a:endParaRPr lang="uk-UA" dirty="0"/>
          </a:p>
        </p:txBody>
      </p:sp>
      <p:cxnSp>
        <p:nvCxnSpPr>
          <p:cNvPr id="27" name="Прямая со стрелкой 26"/>
          <p:cNvCxnSpPr/>
          <p:nvPr/>
        </p:nvCxnSpPr>
        <p:spPr>
          <a:xfrm flipV="1">
            <a:off x="2330605" y="5511838"/>
            <a:ext cx="278780" cy="20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87253" y="5616207"/>
            <a:ext cx="3227743" cy="369332"/>
          </a:xfrm>
          <a:prstGeom prst="rect">
            <a:avLst/>
          </a:prstGeom>
          <a:noFill/>
        </p:spPr>
        <p:txBody>
          <a:bodyPr wrap="none" rtlCol="0">
            <a:spAutoFit/>
          </a:bodyPr>
          <a:lstStyle/>
          <a:p>
            <a:r>
              <a:rPr lang="ru-RU" dirty="0" smtClean="0"/>
              <a:t>команда коп</a:t>
            </a:r>
            <a:r>
              <a:rPr lang="uk-UA" dirty="0" err="1" smtClean="0"/>
              <a:t>іювання</a:t>
            </a:r>
            <a:r>
              <a:rPr lang="uk-UA" dirty="0" smtClean="0"/>
              <a:t> на </a:t>
            </a:r>
            <a:r>
              <a:rPr lang="uk-UA" dirty="0" err="1" smtClean="0"/>
              <a:t>лінуксі</a:t>
            </a:r>
            <a:endParaRPr lang="uk-UA" dirty="0"/>
          </a:p>
        </p:txBody>
      </p:sp>
      <p:pic>
        <p:nvPicPr>
          <p:cNvPr id="29" name="Рисунок 28"/>
          <p:cNvPicPr>
            <a:picLocks noChangeAspect="1"/>
          </p:cNvPicPr>
          <p:nvPr/>
        </p:nvPicPr>
        <p:blipFill>
          <a:blip r:embed="rId7"/>
          <a:stretch>
            <a:fillRect/>
          </a:stretch>
        </p:blipFill>
        <p:spPr>
          <a:xfrm>
            <a:off x="9121651" y="4925565"/>
            <a:ext cx="1292401" cy="875308"/>
          </a:xfrm>
          <a:prstGeom prst="rect">
            <a:avLst/>
          </a:prstGeom>
        </p:spPr>
      </p:pic>
      <p:sp>
        <p:nvSpPr>
          <p:cNvPr id="30" name="TextBox 29"/>
          <p:cNvSpPr txBox="1"/>
          <p:nvPr/>
        </p:nvSpPr>
        <p:spPr>
          <a:xfrm>
            <a:off x="8902390" y="4322582"/>
            <a:ext cx="3323063" cy="646331"/>
          </a:xfrm>
          <a:prstGeom prst="rect">
            <a:avLst/>
          </a:prstGeom>
          <a:noFill/>
        </p:spPr>
        <p:txBody>
          <a:bodyPr wrap="square" rtlCol="0">
            <a:spAutoFit/>
          </a:bodyPr>
          <a:lstStyle/>
          <a:p>
            <a:r>
              <a:rPr lang="uk-UA" dirty="0" smtClean="0"/>
              <a:t>тепер можемо для </a:t>
            </a:r>
            <a:r>
              <a:rPr lang="uk-UA" dirty="0" err="1" smtClean="0"/>
              <a:t>продакшина</a:t>
            </a:r>
            <a:r>
              <a:rPr lang="uk-UA" dirty="0" smtClean="0"/>
              <a:t> забрати лишні настройки</a:t>
            </a:r>
            <a:endParaRPr lang="uk-UA" dirty="0"/>
          </a:p>
        </p:txBody>
      </p:sp>
      <p:pic>
        <p:nvPicPr>
          <p:cNvPr id="31" name="Рисунок 30"/>
          <p:cNvPicPr>
            <a:picLocks noChangeAspect="1"/>
          </p:cNvPicPr>
          <p:nvPr/>
        </p:nvPicPr>
        <p:blipFill>
          <a:blip r:embed="rId8"/>
          <a:stretch>
            <a:fillRect/>
          </a:stretch>
        </p:blipFill>
        <p:spPr>
          <a:xfrm>
            <a:off x="8865650" y="5852612"/>
            <a:ext cx="1831658" cy="972478"/>
          </a:xfrm>
          <a:prstGeom prst="rect">
            <a:avLst/>
          </a:prstGeom>
        </p:spPr>
      </p:pic>
      <p:sp>
        <p:nvSpPr>
          <p:cNvPr id="32" name="TextBox 31"/>
          <p:cNvSpPr txBox="1"/>
          <p:nvPr/>
        </p:nvSpPr>
        <p:spPr>
          <a:xfrm>
            <a:off x="10774300" y="5826732"/>
            <a:ext cx="1895201" cy="923330"/>
          </a:xfrm>
          <a:prstGeom prst="rect">
            <a:avLst/>
          </a:prstGeom>
          <a:noFill/>
        </p:spPr>
        <p:txBody>
          <a:bodyPr wrap="square" rtlCol="0">
            <a:spAutoFit/>
          </a:bodyPr>
          <a:lstStyle/>
          <a:p>
            <a:r>
              <a:rPr lang="uk-UA" dirty="0" smtClean="0"/>
              <a:t>і так чувак зробив для </a:t>
            </a:r>
            <a:r>
              <a:rPr lang="uk-UA" dirty="0" err="1" smtClean="0"/>
              <a:t>девелоп</a:t>
            </a:r>
            <a:r>
              <a:rPr lang="uk-UA" dirty="0" smtClean="0"/>
              <a:t> </a:t>
            </a:r>
            <a:endParaRPr lang="uk-UA" dirty="0"/>
          </a:p>
        </p:txBody>
      </p:sp>
      <p:cxnSp>
        <p:nvCxnSpPr>
          <p:cNvPr id="34" name="Прямая со стрелкой 33"/>
          <p:cNvCxnSpPr>
            <a:endCxn id="30" idx="1"/>
          </p:cNvCxnSpPr>
          <p:nvPr/>
        </p:nvCxnSpPr>
        <p:spPr>
          <a:xfrm flipV="1">
            <a:off x="8240751" y="4645748"/>
            <a:ext cx="661639"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Прямая со стрелкой 35"/>
          <p:cNvCxnSpPr/>
          <p:nvPr/>
        </p:nvCxnSpPr>
        <p:spPr>
          <a:xfrm flipH="1">
            <a:off x="7895063" y="6478859"/>
            <a:ext cx="970587" cy="11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Рисунок 36"/>
          <p:cNvPicPr>
            <a:picLocks noChangeAspect="1"/>
          </p:cNvPicPr>
          <p:nvPr/>
        </p:nvPicPr>
        <p:blipFill>
          <a:blip r:embed="rId9"/>
          <a:stretch>
            <a:fillRect/>
          </a:stretch>
        </p:blipFill>
        <p:spPr>
          <a:xfrm>
            <a:off x="136718" y="6471806"/>
            <a:ext cx="7735809" cy="289408"/>
          </a:xfrm>
          <a:prstGeom prst="rect">
            <a:avLst/>
          </a:prstGeom>
        </p:spPr>
      </p:pic>
    </p:spTree>
    <p:extLst>
      <p:ext uri="{BB962C8B-B14F-4D97-AF65-F5344CB8AC3E}">
        <p14:creationId xmlns:p14="http://schemas.microsoft.com/office/powerpoint/2010/main" val="28701309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87234" y="97108"/>
            <a:ext cx="6486525" cy="2247900"/>
          </a:xfrm>
          <a:prstGeom prst="rect">
            <a:avLst/>
          </a:prstGeom>
        </p:spPr>
      </p:pic>
      <p:pic>
        <p:nvPicPr>
          <p:cNvPr id="4" name="Рисунок 3"/>
          <p:cNvPicPr>
            <a:picLocks noChangeAspect="1"/>
          </p:cNvPicPr>
          <p:nvPr/>
        </p:nvPicPr>
        <p:blipFill>
          <a:blip r:embed="rId3"/>
          <a:stretch>
            <a:fillRect/>
          </a:stretch>
        </p:blipFill>
        <p:spPr>
          <a:xfrm>
            <a:off x="87234" y="2669091"/>
            <a:ext cx="9486900" cy="895350"/>
          </a:xfrm>
          <a:prstGeom prst="rect">
            <a:avLst/>
          </a:prstGeom>
        </p:spPr>
      </p:pic>
      <p:sp>
        <p:nvSpPr>
          <p:cNvPr id="5" name="TextBox 4"/>
          <p:cNvSpPr txBox="1"/>
          <p:nvPr/>
        </p:nvSpPr>
        <p:spPr>
          <a:xfrm>
            <a:off x="223024" y="2345008"/>
            <a:ext cx="5558381" cy="369332"/>
          </a:xfrm>
          <a:prstGeom prst="rect">
            <a:avLst/>
          </a:prstGeom>
          <a:noFill/>
        </p:spPr>
        <p:txBody>
          <a:bodyPr wrap="none" rtlCol="0">
            <a:spAutoFit/>
          </a:bodyPr>
          <a:lstStyle/>
          <a:p>
            <a:r>
              <a:rPr lang="uk-UA" dirty="0" err="1" smtClean="0"/>
              <a:t>ше</a:t>
            </a:r>
            <a:r>
              <a:rPr lang="uk-UA" dirty="0" smtClean="0"/>
              <a:t> заливаємо на віддалений сервер копію бази даних</a:t>
            </a:r>
            <a:endParaRPr lang="uk-UA" dirty="0"/>
          </a:p>
        </p:txBody>
      </p:sp>
      <p:pic>
        <p:nvPicPr>
          <p:cNvPr id="6" name="Рисунок 5"/>
          <p:cNvPicPr>
            <a:picLocks noChangeAspect="1"/>
          </p:cNvPicPr>
          <p:nvPr/>
        </p:nvPicPr>
        <p:blipFill>
          <a:blip r:embed="rId4"/>
          <a:stretch>
            <a:fillRect/>
          </a:stretch>
        </p:blipFill>
        <p:spPr>
          <a:xfrm>
            <a:off x="87234" y="3666840"/>
            <a:ext cx="6219825" cy="2590800"/>
          </a:xfrm>
          <a:prstGeom prst="rect">
            <a:avLst/>
          </a:prstGeom>
        </p:spPr>
      </p:pic>
      <p:cxnSp>
        <p:nvCxnSpPr>
          <p:cNvPr id="8" name="Прямая соединительная линия 7"/>
          <p:cNvCxnSpPr/>
          <p:nvPr/>
        </p:nvCxnSpPr>
        <p:spPr>
          <a:xfrm>
            <a:off x="1137424" y="4270917"/>
            <a:ext cx="1338147" cy="223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9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1231" y="26459"/>
            <a:ext cx="2241319" cy="523220"/>
          </a:xfrm>
          <a:prstGeom prst="rect">
            <a:avLst/>
          </a:prstGeom>
          <a:noFill/>
        </p:spPr>
        <p:txBody>
          <a:bodyPr wrap="none" rtlCol="0">
            <a:spAutoFit/>
          </a:bodyPr>
          <a:lstStyle/>
          <a:p>
            <a:r>
              <a:rPr lang="ru-RU" dirty="0" smtClean="0"/>
              <a:t>Як </a:t>
            </a:r>
            <a:r>
              <a:rPr lang="ru-RU" sz="2800" b="1" dirty="0" smtClean="0"/>
              <a:t>я</a:t>
            </a:r>
            <a:r>
              <a:rPr lang="ru-RU" dirty="0" smtClean="0"/>
              <a:t> п</a:t>
            </a:r>
            <a:r>
              <a:rPr lang="uk-UA" dirty="0" smtClean="0"/>
              <a:t>і</a:t>
            </a:r>
            <a:r>
              <a:rPr lang="ru-RU" dirty="0" err="1" smtClean="0"/>
              <a:t>днімав</a:t>
            </a:r>
            <a:r>
              <a:rPr lang="ru-RU" dirty="0" smtClean="0"/>
              <a:t> </a:t>
            </a:r>
            <a:r>
              <a:rPr lang="en-US" dirty="0" err="1" smtClean="0"/>
              <a:t>django</a:t>
            </a:r>
            <a:endParaRPr lang="uk-UA" dirty="0"/>
          </a:p>
        </p:txBody>
      </p:sp>
      <p:pic>
        <p:nvPicPr>
          <p:cNvPr id="4" name="Рисунок 3"/>
          <p:cNvPicPr>
            <a:picLocks noChangeAspect="1"/>
          </p:cNvPicPr>
          <p:nvPr/>
        </p:nvPicPr>
        <p:blipFill>
          <a:blip r:embed="rId2"/>
          <a:stretch>
            <a:fillRect/>
          </a:stretch>
        </p:blipFill>
        <p:spPr>
          <a:xfrm>
            <a:off x="8247604" y="2263348"/>
            <a:ext cx="2390775" cy="1171575"/>
          </a:xfrm>
          <a:prstGeom prst="rect">
            <a:avLst/>
          </a:prstGeom>
        </p:spPr>
      </p:pic>
      <p:pic>
        <p:nvPicPr>
          <p:cNvPr id="5" name="Рисунок 4"/>
          <p:cNvPicPr>
            <a:picLocks noChangeAspect="1"/>
          </p:cNvPicPr>
          <p:nvPr/>
        </p:nvPicPr>
        <p:blipFill>
          <a:blip r:embed="rId3"/>
          <a:stretch>
            <a:fillRect/>
          </a:stretch>
        </p:blipFill>
        <p:spPr>
          <a:xfrm>
            <a:off x="2815101" y="369332"/>
            <a:ext cx="5000625" cy="1914525"/>
          </a:xfrm>
          <a:prstGeom prst="rect">
            <a:avLst/>
          </a:prstGeom>
        </p:spPr>
      </p:pic>
      <p:pic>
        <p:nvPicPr>
          <p:cNvPr id="6" name="Рисунок 5"/>
          <p:cNvPicPr>
            <a:picLocks noChangeAspect="1"/>
          </p:cNvPicPr>
          <p:nvPr/>
        </p:nvPicPr>
        <p:blipFill>
          <a:blip r:embed="rId4"/>
          <a:stretch>
            <a:fillRect/>
          </a:stretch>
        </p:blipFill>
        <p:spPr>
          <a:xfrm>
            <a:off x="7977071" y="369332"/>
            <a:ext cx="3486150" cy="1476375"/>
          </a:xfrm>
          <a:prstGeom prst="rect">
            <a:avLst/>
          </a:prstGeom>
        </p:spPr>
      </p:pic>
      <p:pic>
        <p:nvPicPr>
          <p:cNvPr id="7" name="Рисунок 6"/>
          <p:cNvPicPr>
            <a:picLocks noChangeAspect="1"/>
          </p:cNvPicPr>
          <p:nvPr/>
        </p:nvPicPr>
        <p:blipFill>
          <a:blip r:embed="rId5"/>
          <a:stretch>
            <a:fillRect/>
          </a:stretch>
        </p:blipFill>
        <p:spPr>
          <a:xfrm>
            <a:off x="584975" y="2551886"/>
            <a:ext cx="6896100" cy="1285875"/>
          </a:xfrm>
          <a:prstGeom prst="rect">
            <a:avLst/>
          </a:prstGeom>
        </p:spPr>
      </p:pic>
      <p:pic>
        <p:nvPicPr>
          <p:cNvPr id="8" name="Рисунок 7"/>
          <p:cNvPicPr>
            <a:picLocks noChangeAspect="1"/>
          </p:cNvPicPr>
          <p:nvPr/>
        </p:nvPicPr>
        <p:blipFill>
          <a:blip r:embed="rId6"/>
          <a:stretch>
            <a:fillRect/>
          </a:stretch>
        </p:blipFill>
        <p:spPr>
          <a:xfrm>
            <a:off x="584975" y="4105790"/>
            <a:ext cx="6800850" cy="1828800"/>
          </a:xfrm>
          <a:prstGeom prst="rect">
            <a:avLst/>
          </a:prstGeom>
        </p:spPr>
      </p:pic>
      <p:cxnSp>
        <p:nvCxnSpPr>
          <p:cNvPr id="10" name="Прямая соединительная линия 9"/>
          <p:cNvCxnSpPr/>
          <p:nvPr/>
        </p:nvCxnSpPr>
        <p:spPr>
          <a:xfrm>
            <a:off x="1750741" y="3691055"/>
            <a:ext cx="14050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flipV="1">
            <a:off x="1839951" y="5798634"/>
            <a:ext cx="836342" cy="223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flipV="1">
            <a:off x="1713575" y="5393474"/>
            <a:ext cx="836342" cy="223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flipV="1">
            <a:off x="2676293" y="2152185"/>
            <a:ext cx="825190" cy="13939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flipV="1">
            <a:off x="2546892" y="1660258"/>
            <a:ext cx="5939186" cy="3723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flipV="1">
            <a:off x="2676293" y="3401122"/>
            <a:ext cx="5599190" cy="23975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61232" y="395791"/>
            <a:ext cx="2553870" cy="738664"/>
          </a:xfrm>
          <a:prstGeom prst="rect">
            <a:avLst/>
          </a:prstGeom>
          <a:noFill/>
        </p:spPr>
        <p:txBody>
          <a:bodyPr wrap="square" rtlCol="0">
            <a:spAutoFit/>
          </a:bodyPr>
          <a:lstStyle/>
          <a:p>
            <a:r>
              <a:rPr lang="uk-UA" sz="1400" dirty="0" smtClean="0"/>
              <a:t>Спочатку замутив в папці</a:t>
            </a:r>
          </a:p>
          <a:p>
            <a:r>
              <a:rPr lang="en-US" sz="1400" dirty="0" smtClean="0"/>
              <a:t>Django </a:t>
            </a:r>
            <a:r>
              <a:rPr lang="uk-UA" sz="1400" dirty="0" smtClean="0"/>
              <a:t>проект (</a:t>
            </a:r>
            <a:r>
              <a:rPr lang="ru-RU" sz="1400" dirty="0" smtClean="0"/>
              <a:t>з </a:t>
            </a:r>
            <a:r>
              <a:rPr lang="ru-RU" sz="1400" dirty="0" err="1" smtClean="0"/>
              <a:t>активованим</a:t>
            </a:r>
            <a:r>
              <a:rPr lang="ru-RU" sz="1400" dirty="0" smtClean="0"/>
              <a:t> </a:t>
            </a:r>
            <a:r>
              <a:rPr lang="en-US" sz="1400" dirty="0" smtClean="0"/>
              <a:t>virtual </a:t>
            </a:r>
            <a:r>
              <a:rPr lang="en-US" sz="1400" dirty="0" err="1" smtClean="0"/>
              <a:t>env</a:t>
            </a:r>
            <a:r>
              <a:rPr lang="uk-UA" sz="1400" dirty="0" smtClean="0"/>
              <a:t>)</a:t>
            </a:r>
            <a:endParaRPr lang="uk-UA" sz="1400" dirty="0"/>
          </a:p>
        </p:txBody>
      </p:sp>
      <p:sp>
        <p:nvSpPr>
          <p:cNvPr id="24" name="TextBox 23"/>
          <p:cNvSpPr txBox="1"/>
          <p:nvPr/>
        </p:nvSpPr>
        <p:spPr>
          <a:xfrm>
            <a:off x="7760691" y="3644125"/>
            <a:ext cx="3288016" cy="923330"/>
          </a:xfrm>
          <a:prstGeom prst="rect">
            <a:avLst/>
          </a:prstGeom>
          <a:noFill/>
        </p:spPr>
        <p:txBody>
          <a:bodyPr wrap="none" rtlCol="0">
            <a:spAutoFit/>
          </a:bodyPr>
          <a:lstStyle/>
          <a:p>
            <a:r>
              <a:rPr lang="uk-UA" dirty="0" smtClean="0"/>
              <a:t>тоді :</a:t>
            </a:r>
          </a:p>
          <a:p>
            <a:r>
              <a:rPr lang="en-US" dirty="0" err="1" smtClean="0"/>
              <a:t>docker</a:t>
            </a:r>
            <a:r>
              <a:rPr lang="en-US" dirty="0" smtClean="0"/>
              <a:t>-compose build –no-cache</a:t>
            </a:r>
          </a:p>
          <a:p>
            <a:r>
              <a:rPr lang="en-US" dirty="0" err="1" smtClean="0"/>
              <a:t>docker</a:t>
            </a:r>
            <a:r>
              <a:rPr lang="en-US" dirty="0" smtClean="0"/>
              <a:t>-compose up</a:t>
            </a:r>
            <a:endParaRPr lang="uk-UA" dirty="0"/>
          </a:p>
        </p:txBody>
      </p:sp>
      <p:pic>
        <p:nvPicPr>
          <p:cNvPr id="25" name="Рисунок 24"/>
          <p:cNvPicPr>
            <a:picLocks noChangeAspect="1"/>
          </p:cNvPicPr>
          <p:nvPr/>
        </p:nvPicPr>
        <p:blipFill>
          <a:blip r:embed="rId7"/>
          <a:stretch>
            <a:fillRect/>
          </a:stretch>
        </p:blipFill>
        <p:spPr>
          <a:xfrm>
            <a:off x="7866992" y="4740720"/>
            <a:ext cx="4215315" cy="2115827"/>
          </a:xfrm>
          <a:prstGeom prst="rect">
            <a:avLst/>
          </a:prstGeom>
        </p:spPr>
      </p:pic>
      <p:sp>
        <p:nvSpPr>
          <p:cNvPr id="26" name="Прямоугольник 25"/>
          <p:cNvSpPr/>
          <p:nvPr/>
        </p:nvSpPr>
        <p:spPr>
          <a:xfrm>
            <a:off x="8147686" y="4785951"/>
            <a:ext cx="430478" cy="152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2" name="Рисунок 1"/>
          <p:cNvPicPr>
            <a:picLocks noChangeAspect="1"/>
          </p:cNvPicPr>
          <p:nvPr/>
        </p:nvPicPr>
        <p:blipFill>
          <a:blip r:embed="rId8"/>
          <a:stretch>
            <a:fillRect/>
          </a:stretch>
        </p:blipFill>
        <p:spPr>
          <a:xfrm>
            <a:off x="2453268" y="6035646"/>
            <a:ext cx="4867275" cy="200025"/>
          </a:xfrm>
          <a:prstGeom prst="rect">
            <a:avLst/>
          </a:prstGeom>
        </p:spPr>
      </p:pic>
      <p:pic>
        <p:nvPicPr>
          <p:cNvPr id="9" name="Рисунок 8"/>
          <p:cNvPicPr>
            <a:picLocks noChangeAspect="1"/>
          </p:cNvPicPr>
          <p:nvPr/>
        </p:nvPicPr>
        <p:blipFill>
          <a:blip r:embed="rId9"/>
          <a:stretch>
            <a:fillRect/>
          </a:stretch>
        </p:blipFill>
        <p:spPr>
          <a:xfrm>
            <a:off x="2546892" y="6301140"/>
            <a:ext cx="4581525" cy="200025"/>
          </a:xfrm>
          <a:prstGeom prst="rect">
            <a:avLst/>
          </a:prstGeom>
        </p:spPr>
      </p:pic>
      <p:sp>
        <p:nvSpPr>
          <p:cNvPr id="12" name="TextBox 11"/>
          <p:cNvSpPr txBox="1"/>
          <p:nvPr/>
        </p:nvSpPr>
        <p:spPr>
          <a:xfrm>
            <a:off x="403348" y="6131833"/>
            <a:ext cx="2049920" cy="369332"/>
          </a:xfrm>
          <a:prstGeom prst="rect">
            <a:avLst/>
          </a:prstGeom>
          <a:noFill/>
        </p:spPr>
        <p:txBody>
          <a:bodyPr wrap="none" rtlCol="0">
            <a:spAutoFit/>
          </a:bodyPr>
          <a:lstStyle/>
          <a:p>
            <a:r>
              <a:rPr lang="ru-RU" dirty="0" err="1" smtClean="0"/>
              <a:t>або</a:t>
            </a:r>
            <a:r>
              <a:rPr lang="ru-RU" dirty="0" smtClean="0"/>
              <a:t> альтернативно</a:t>
            </a:r>
            <a:endParaRPr lang="uk-UA" dirty="0"/>
          </a:p>
        </p:txBody>
      </p:sp>
      <p:cxnSp>
        <p:nvCxnSpPr>
          <p:cNvPr id="14" name="Прямая со стрелкой 13"/>
          <p:cNvCxnSpPr/>
          <p:nvPr/>
        </p:nvCxnSpPr>
        <p:spPr>
          <a:xfrm flipV="1">
            <a:off x="7320543" y="6083740"/>
            <a:ext cx="656528" cy="21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p:cNvSpPr/>
          <p:nvPr/>
        </p:nvSpPr>
        <p:spPr>
          <a:xfrm>
            <a:off x="2676293" y="-22303"/>
            <a:ext cx="4220707" cy="369332"/>
          </a:xfrm>
          <a:prstGeom prst="rect">
            <a:avLst/>
          </a:prstGeom>
        </p:spPr>
        <p:txBody>
          <a:bodyPr wrap="none">
            <a:spAutoFit/>
          </a:bodyPr>
          <a:lstStyle/>
          <a:p>
            <a:r>
              <a:rPr lang="uk-UA" dirty="0"/>
              <a:t>https://docs.docker.com/compose/django/</a:t>
            </a:r>
          </a:p>
        </p:txBody>
      </p:sp>
    </p:spTree>
    <p:extLst>
      <p:ext uri="{BB962C8B-B14F-4D97-AF65-F5344CB8AC3E}">
        <p14:creationId xmlns:p14="http://schemas.microsoft.com/office/powerpoint/2010/main" val="4007728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571" y="111512"/>
            <a:ext cx="7182031" cy="369332"/>
          </a:xfrm>
          <a:prstGeom prst="rect">
            <a:avLst/>
          </a:prstGeom>
          <a:noFill/>
        </p:spPr>
        <p:txBody>
          <a:bodyPr wrap="none" rtlCol="0">
            <a:spAutoFit/>
          </a:bodyPr>
          <a:lstStyle/>
          <a:p>
            <a:r>
              <a:rPr lang="uk-UA" dirty="0" smtClean="0"/>
              <a:t>щоб розгорнути </a:t>
            </a:r>
            <a:r>
              <a:rPr lang="en-US" dirty="0" smtClean="0"/>
              <a:t>Django + </a:t>
            </a:r>
            <a:r>
              <a:rPr lang="en-US" dirty="0" err="1" smtClean="0"/>
              <a:t>postgres</a:t>
            </a:r>
            <a:r>
              <a:rPr lang="en-US" dirty="0" smtClean="0"/>
              <a:t> </a:t>
            </a:r>
            <a:r>
              <a:rPr lang="ru-RU" dirty="0" smtClean="0"/>
              <a:t>на </a:t>
            </a:r>
            <a:r>
              <a:rPr lang="en-US" dirty="0" err="1" smtClean="0"/>
              <a:t>docker</a:t>
            </a:r>
            <a:r>
              <a:rPr lang="en-US" dirty="0" smtClean="0"/>
              <a:t> </a:t>
            </a:r>
            <a:r>
              <a:rPr lang="ru-RU" dirty="0" err="1" smtClean="0"/>
              <a:t>керуйся</a:t>
            </a:r>
            <a:r>
              <a:rPr lang="ru-RU" dirty="0" smtClean="0"/>
              <a:t> в першу </a:t>
            </a:r>
            <a:r>
              <a:rPr lang="ru-RU" dirty="0" err="1" smtClean="0"/>
              <a:t>чергу</a:t>
            </a:r>
            <a:r>
              <a:rPr lang="uk-UA" dirty="0" smtClean="0"/>
              <a:t> цим:</a:t>
            </a:r>
            <a:endParaRPr lang="uk-UA" dirty="0"/>
          </a:p>
        </p:txBody>
      </p:sp>
      <p:sp>
        <p:nvSpPr>
          <p:cNvPr id="4" name="Прямоугольник 3"/>
          <p:cNvSpPr/>
          <p:nvPr/>
        </p:nvSpPr>
        <p:spPr>
          <a:xfrm>
            <a:off x="189571" y="480844"/>
            <a:ext cx="6096000" cy="646331"/>
          </a:xfrm>
          <a:prstGeom prst="rect">
            <a:avLst/>
          </a:prstGeom>
        </p:spPr>
        <p:txBody>
          <a:bodyPr>
            <a:spAutoFit/>
          </a:bodyPr>
          <a:lstStyle/>
          <a:p>
            <a:r>
              <a:rPr lang="uk-UA" dirty="0"/>
              <a:t>https://docs.docker.com/compose/django/#connect-the-database</a:t>
            </a:r>
          </a:p>
        </p:txBody>
      </p:sp>
      <p:sp>
        <p:nvSpPr>
          <p:cNvPr id="5" name="Прямоугольник 4"/>
          <p:cNvSpPr/>
          <p:nvPr/>
        </p:nvSpPr>
        <p:spPr>
          <a:xfrm>
            <a:off x="189571" y="1127175"/>
            <a:ext cx="3459088" cy="369332"/>
          </a:xfrm>
          <a:prstGeom prst="rect">
            <a:avLst/>
          </a:prstGeom>
        </p:spPr>
        <p:txBody>
          <a:bodyPr wrap="none">
            <a:spAutoFit/>
          </a:bodyPr>
          <a:lstStyle/>
          <a:p>
            <a:r>
              <a:rPr lang="uk-UA" dirty="0"/>
              <a:t>https://tutorial.djangogirls.org/uk/</a:t>
            </a:r>
          </a:p>
        </p:txBody>
      </p:sp>
    </p:spTree>
    <p:extLst>
      <p:ext uri="{BB962C8B-B14F-4D97-AF65-F5344CB8AC3E}">
        <p14:creationId xmlns:p14="http://schemas.microsoft.com/office/powerpoint/2010/main" val="337991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70662" y="204322"/>
            <a:ext cx="9153525" cy="3438525"/>
          </a:xfrm>
          <a:prstGeom prst="rect">
            <a:avLst/>
          </a:prstGeom>
        </p:spPr>
      </p:pic>
      <p:sp>
        <p:nvSpPr>
          <p:cNvPr id="3" name="TextBox 2"/>
          <p:cNvSpPr txBox="1"/>
          <p:nvPr/>
        </p:nvSpPr>
        <p:spPr>
          <a:xfrm>
            <a:off x="3490331" y="1148576"/>
            <a:ext cx="5779596" cy="369332"/>
          </a:xfrm>
          <a:prstGeom prst="rect">
            <a:avLst/>
          </a:prstGeom>
          <a:noFill/>
        </p:spPr>
        <p:txBody>
          <a:bodyPr wrap="none" rtlCol="0">
            <a:spAutoFit/>
          </a:bodyPr>
          <a:lstStyle/>
          <a:p>
            <a:r>
              <a:rPr lang="uk-UA" dirty="0" smtClean="0">
                <a:solidFill>
                  <a:srgbClr val="FF0000"/>
                </a:solidFill>
              </a:rPr>
              <a:t>На основі образу </a:t>
            </a:r>
            <a:r>
              <a:rPr lang="en-US" dirty="0" err="1" smtClean="0">
                <a:solidFill>
                  <a:srgbClr val="FF0000"/>
                </a:solidFill>
              </a:rPr>
              <a:t>debian</a:t>
            </a:r>
            <a:r>
              <a:rPr lang="en-US" dirty="0" smtClean="0">
                <a:solidFill>
                  <a:srgbClr val="FF0000"/>
                </a:solidFill>
              </a:rPr>
              <a:t> </a:t>
            </a:r>
            <a:r>
              <a:rPr lang="uk-UA" dirty="0" smtClean="0">
                <a:solidFill>
                  <a:srgbClr val="FF0000"/>
                </a:solidFill>
              </a:rPr>
              <a:t>версії </a:t>
            </a:r>
            <a:r>
              <a:rPr lang="en-US" dirty="0" err="1" smtClean="0">
                <a:solidFill>
                  <a:srgbClr val="FF0000"/>
                </a:solidFill>
              </a:rPr>
              <a:t>jessie</a:t>
            </a:r>
            <a:r>
              <a:rPr lang="en-US" dirty="0" smtClean="0">
                <a:solidFill>
                  <a:srgbClr val="FF0000"/>
                </a:solidFill>
              </a:rPr>
              <a:t> </a:t>
            </a:r>
            <a:r>
              <a:rPr lang="uk-UA" dirty="0" smtClean="0">
                <a:solidFill>
                  <a:srgbClr val="FF0000"/>
                </a:solidFill>
              </a:rPr>
              <a:t>створити свій образ</a:t>
            </a:r>
            <a:r>
              <a:rPr lang="en-US" dirty="0" smtClean="0">
                <a:solidFill>
                  <a:srgbClr val="FF0000"/>
                </a:solidFill>
              </a:rPr>
              <a:t> </a:t>
            </a:r>
            <a:endParaRPr lang="uk-UA" dirty="0">
              <a:solidFill>
                <a:srgbClr val="FF0000"/>
              </a:solidFill>
            </a:endParaRPr>
          </a:p>
        </p:txBody>
      </p:sp>
      <p:sp>
        <p:nvSpPr>
          <p:cNvPr id="4" name="TextBox 3"/>
          <p:cNvSpPr txBox="1"/>
          <p:nvPr/>
        </p:nvSpPr>
        <p:spPr>
          <a:xfrm>
            <a:off x="7147703" y="1451002"/>
            <a:ext cx="2376484" cy="369332"/>
          </a:xfrm>
          <a:prstGeom prst="rect">
            <a:avLst/>
          </a:prstGeom>
          <a:noFill/>
        </p:spPr>
        <p:txBody>
          <a:bodyPr wrap="none" rtlCol="0">
            <a:spAutoFit/>
          </a:bodyPr>
          <a:lstStyle/>
          <a:p>
            <a:r>
              <a:rPr lang="uk-UA" dirty="0" smtClean="0">
                <a:solidFill>
                  <a:srgbClr val="FF0000"/>
                </a:solidFill>
              </a:rPr>
              <a:t>Той хто створює образ</a:t>
            </a:r>
            <a:endParaRPr lang="uk-UA" dirty="0">
              <a:solidFill>
                <a:srgbClr val="FF0000"/>
              </a:solidFill>
            </a:endParaRPr>
          </a:p>
        </p:txBody>
      </p:sp>
      <p:sp>
        <p:nvSpPr>
          <p:cNvPr id="5" name="TextBox 4"/>
          <p:cNvSpPr txBox="1"/>
          <p:nvPr/>
        </p:nvSpPr>
        <p:spPr>
          <a:xfrm>
            <a:off x="3546088" y="1786881"/>
            <a:ext cx="3299237" cy="369332"/>
          </a:xfrm>
          <a:prstGeom prst="rect">
            <a:avLst/>
          </a:prstGeom>
          <a:noFill/>
        </p:spPr>
        <p:txBody>
          <a:bodyPr wrap="none" rtlCol="0">
            <a:spAutoFit/>
          </a:bodyPr>
          <a:lstStyle/>
          <a:p>
            <a:r>
              <a:rPr lang="uk-UA" dirty="0" smtClean="0">
                <a:solidFill>
                  <a:srgbClr val="FF0000"/>
                </a:solidFill>
              </a:rPr>
              <a:t>Команда оновити </a:t>
            </a:r>
            <a:r>
              <a:rPr lang="uk-UA" dirty="0" err="1" smtClean="0">
                <a:solidFill>
                  <a:srgbClr val="FF0000"/>
                </a:solidFill>
              </a:rPr>
              <a:t>приложеньку</a:t>
            </a:r>
            <a:endParaRPr lang="uk-UA" dirty="0">
              <a:solidFill>
                <a:srgbClr val="FF0000"/>
              </a:solidFill>
            </a:endParaRPr>
          </a:p>
        </p:txBody>
      </p:sp>
      <p:sp>
        <p:nvSpPr>
          <p:cNvPr id="6" name="TextBox 5"/>
          <p:cNvSpPr txBox="1"/>
          <p:nvPr/>
        </p:nvSpPr>
        <p:spPr>
          <a:xfrm>
            <a:off x="5195706" y="2122760"/>
            <a:ext cx="3078087" cy="369332"/>
          </a:xfrm>
          <a:prstGeom prst="rect">
            <a:avLst/>
          </a:prstGeom>
          <a:noFill/>
        </p:spPr>
        <p:txBody>
          <a:bodyPr wrap="none" rtlCol="0">
            <a:spAutoFit/>
          </a:bodyPr>
          <a:lstStyle/>
          <a:p>
            <a:r>
              <a:rPr lang="uk-UA" dirty="0" smtClean="0">
                <a:solidFill>
                  <a:srgbClr val="FF0000"/>
                </a:solidFill>
              </a:rPr>
              <a:t>Встановити програмку </a:t>
            </a:r>
            <a:r>
              <a:rPr lang="en-US" dirty="0" smtClean="0">
                <a:solidFill>
                  <a:srgbClr val="FF0000"/>
                </a:solidFill>
              </a:rPr>
              <a:t>squid3</a:t>
            </a:r>
            <a:endParaRPr lang="uk-UA" dirty="0">
              <a:solidFill>
                <a:srgbClr val="FF0000"/>
              </a:solidFill>
            </a:endParaRPr>
          </a:p>
        </p:txBody>
      </p:sp>
      <p:sp>
        <p:nvSpPr>
          <p:cNvPr id="7" name="TextBox 6"/>
          <p:cNvSpPr txBox="1"/>
          <p:nvPr/>
        </p:nvSpPr>
        <p:spPr>
          <a:xfrm>
            <a:off x="2497873" y="2401081"/>
            <a:ext cx="3382529" cy="369332"/>
          </a:xfrm>
          <a:prstGeom prst="rect">
            <a:avLst/>
          </a:prstGeom>
          <a:noFill/>
        </p:spPr>
        <p:txBody>
          <a:bodyPr wrap="none" rtlCol="0">
            <a:spAutoFit/>
          </a:bodyPr>
          <a:lstStyle/>
          <a:p>
            <a:r>
              <a:rPr lang="uk-UA" dirty="0" smtClean="0">
                <a:solidFill>
                  <a:srgbClr val="FF0000"/>
                </a:solidFill>
              </a:rPr>
              <a:t>Опублікувати по </a:t>
            </a:r>
            <a:r>
              <a:rPr lang="en-US" dirty="0" smtClean="0">
                <a:solidFill>
                  <a:srgbClr val="FF0000"/>
                </a:solidFill>
              </a:rPr>
              <a:t>TCP </a:t>
            </a:r>
            <a:r>
              <a:rPr lang="uk-UA" dirty="0" smtClean="0">
                <a:solidFill>
                  <a:srgbClr val="FF0000"/>
                </a:solidFill>
              </a:rPr>
              <a:t>порту 3128 </a:t>
            </a:r>
            <a:endParaRPr lang="uk-UA" dirty="0">
              <a:solidFill>
                <a:srgbClr val="FF0000"/>
              </a:solidFill>
            </a:endParaRPr>
          </a:p>
        </p:txBody>
      </p:sp>
      <p:sp>
        <p:nvSpPr>
          <p:cNvPr id="8" name="TextBox 7"/>
          <p:cNvSpPr txBox="1"/>
          <p:nvPr/>
        </p:nvSpPr>
        <p:spPr>
          <a:xfrm>
            <a:off x="2709747" y="2727612"/>
            <a:ext cx="4249177" cy="369332"/>
          </a:xfrm>
          <a:prstGeom prst="rect">
            <a:avLst/>
          </a:prstGeom>
          <a:noFill/>
        </p:spPr>
        <p:txBody>
          <a:bodyPr wrap="none" rtlCol="0">
            <a:spAutoFit/>
          </a:bodyPr>
          <a:lstStyle/>
          <a:p>
            <a:r>
              <a:rPr lang="uk-UA" dirty="0" smtClean="0">
                <a:solidFill>
                  <a:srgbClr val="FF0000"/>
                </a:solidFill>
              </a:rPr>
              <a:t>Запустити </a:t>
            </a:r>
            <a:r>
              <a:rPr lang="en-US" dirty="0" smtClean="0">
                <a:solidFill>
                  <a:srgbClr val="FF0000"/>
                </a:solidFill>
              </a:rPr>
              <a:t>squid3 </a:t>
            </a:r>
            <a:r>
              <a:rPr lang="uk-UA" dirty="0" smtClean="0">
                <a:solidFill>
                  <a:srgbClr val="FF0000"/>
                </a:solidFill>
              </a:rPr>
              <a:t>при запуску контейнера</a:t>
            </a:r>
            <a:endParaRPr lang="uk-UA" dirty="0">
              <a:solidFill>
                <a:srgbClr val="FF0000"/>
              </a:solidFill>
            </a:endParaRPr>
          </a:p>
        </p:txBody>
      </p:sp>
      <p:sp>
        <p:nvSpPr>
          <p:cNvPr id="9" name="TextBox 8"/>
          <p:cNvSpPr txBox="1"/>
          <p:nvPr/>
        </p:nvSpPr>
        <p:spPr>
          <a:xfrm>
            <a:off x="314906" y="3766843"/>
            <a:ext cx="2811966" cy="1200329"/>
          </a:xfrm>
          <a:prstGeom prst="rect">
            <a:avLst/>
          </a:prstGeom>
          <a:noFill/>
        </p:spPr>
        <p:txBody>
          <a:bodyPr wrap="square" rtlCol="0">
            <a:spAutoFit/>
          </a:bodyPr>
          <a:lstStyle/>
          <a:p>
            <a:r>
              <a:rPr lang="uk-UA" dirty="0" smtClean="0"/>
              <a:t>Означає не </a:t>
            </a:r>
            <a:r>
              <a:rPr lang="en-US" dirty="0" err="1" smtClean="0"/>
              <a:t>deamon</a:t>
            </a:r>
            <a:r>
              <a:rPr lang="en-US" dirty="0" smtClean="0"/>
              <a:t> process –</a:t>
            </a:r>
            <a:r>
              <a:rPr lang="ru-RU" dirty="0" smtClean="0"/>
              <a:t> </a:t>
            </a:r>
            <a:r>
              <a:rPr lang="ru-RU" dirty="0" err="1" smtClean="0"/>
              <a:t>тобто</a:t>
            </a:r>
            <a:r>
              <a:rPr lang="ru-RU" dirty="0" smtClean="0"/>
              <a:t> </a:t>
            </a:r>
            <a:r>
              <a:rPr lang="uk-UA" dirty="0" err="1" smtClean="0"/>
              <a:t>всьо</a:t>
            </a:r>
            <a:r>
              <a:rPr lang="uk-UA" dirty="0" smtClean="0"/>
              <a:t> шо робиться виводити в консоль, а не в .</a:t>
            </a:r>
            <a:r>
              <a:rPr lang="en-US" dirty="0" smtClean="0"/>
              <a:t>log </a:t>
            </a:r>
            <a:r>
              <a:rPr lang="uk-UA" dirty="0" smtClean="0"/>
              <a:t>файли</a:t>
            </a:r>
            <a:endParaRPr lang="uk-UA" dirty="0"/>
          </a:p>
        </p:txBody>
      </p:sp>
      <p:cxnSp>
        <p:nvCxnSpPr>
          <p:cNvPr id="11" name="Прямая со стрелкой 10"/>
          <p:cNvCxnSpPr/>
          <p:nvPr/>
        </p:nvCxnSpPr>
        <p:spPr>
          <a:xfrm flipV="1">
            <a:off x="2074127" y="3096944"/>
            <a:ext cx="423746" cy="7814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Прямоугольник 11"/>
          <p:cNvSpPr/>
          <p:nvPr/>
        </p:nvSpPr>
        <p:spPr>
          <a:xfrm>
            <a:off x="7393259" y="802887"/>
            <a:ext cx="1843215" cy="3679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13" name="Рисунок 12"/>
          <p:cNvPicPr>
            <a:picLocks noChangeAspect="1"/>
          </p:cNvPicPr>
          <p:nvPr/>
        </p:nvPicPr>
        <p:blipFill>
          <a:blip r:embed="rId3"/>
          <a:stretch>
            <a:fillRect/>
          </a:stretch>
        </p:blipFill>
        <p:spPr>
          <a:xfrm>
            <a:off x="165298" y="5010452"/>
            <a:ext cx="10896711" cy="322192"/>
          </a:xfrm>
          <a:prstGeom prst="rect">
            <a:avLst/>
          </a:prstGeom>
        </p:spPr>
      </p:pic>
      <p:cxnSp>
        <p:nvCxnSpPr>
          <p:cNvPr id="15" name="Прямая соединительная линия 14"/>
          <p:cNvCxnSpPr/>
          <p:nvPr/>
        </p:nvCxnSpPr>
        <p:spPr>
          <a:xfrm>
            <a:off x="6836263" y="5254587"/>
            <a:ext cx="62390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Прямоугольник 15"/>
          <p:cNvSpPr/>
          <p:nvPr/>
        </p:nvSpPr>
        <p:spPr>
          <a:xfrm>
            <a:off x="4661210" y="4989474"/>
            <a:ext cx="434897" cy="2874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7" name="TextBox 16"/>
          <p:cNvSpPr txBox="1"/>
          <p:nvPr/>
        </p:nvSpPr>
        <p:spPr>
          <a:xfrm>
            <a:off x="3546088" y="3878367"/>
            <a:ext cx="5367944" cy="369332"/>
          </a:xfrm>
          <a:prstGeom prst="rect">
            <a:avLst/>
          </a:prstGeom>
          <a:noFill/>
        </p:spPr>
        <p:txBody>
          <a:bodyPr wrap="none" rtlCol="0">
            <a:spAutoFit/>
          </a:bodyPr>
          <a:lstStyle/>
          <a:p>
            <a:r>
              <a:rPr lang="uk-UA" dirty="0" smtClean="0"/>
              <a:t>Щоб однією командою виконати декілька інструкцій</a:t>
            </a:r>
            <a:endParaRPr lang="uk-UA" dirty="0"/>
          </a:p>
        </p:txBody>
      </p:sp>
      <p:cxnSp>
        <p:nvCxnSpPr>
          <p:cNvPr id="19" name="Прямая со стрелкой 18"/>
          <p:cNvCxnSpPr>
            <a:endCxn id="16" idx="0"/>
          </p:cNvCxnSpPr>
          <p:nvPr/>
        </p:nvCxnSpPr>
        <p:spPr>
          <a:xfrm flipH="1">
            <a:off x="4878659" y="4138018"/>
            <a:ext cx="540834" cy="8514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flipH="1">
            <a:off x="7225990" y="4138018"/>
            <a:ext cx="167269" cy="829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0121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13254" y="719925"/>
            <a:ext cx="9484043" cy="3265590"/>
          </a:xfrm>
          <a:prstGeom prst="rect">
            <a:avLst/>
          </a:prstGeom>
        </p:spPr>
      </p:pic>
      <p:pic>
        <p:nvPicPr>
          <p:cNvPr id="3" name="Рисунок 2"/>
          <p:cNvPicPr>
            <a:picLocks noChangeAspect="1"/>
          </p:cNvPicPr>
          <p:nvPr/>
        </p:nvPicPr>
        <p:blipFill>
          <a:blip r:embed="rId3"/>
          <a:stretch>
            <a:fillRect/>
          </a:stretch>
        </p:blipFill>
        <p:spPr>
          <a:xfrm>
            <a:off x="281452" y="202210"/>
            <a:ext cx="5057775" cy="295275"/>
          </a:xfrm>
          <a:prstGeom prst="rect">
            <a:avLst/>
          </a:prstGeom>
        </p:spPr>
      </p:pic>
      <p:sp>
        <p:nvSpPr>
          <p:cNvPr id="4" name="TextBox 3"/>
          <p:cNvSpPr txBox="1"/>
          <p:nvPr/>
        </p:nvSpPr>
        <p:spPr>
          <a:xfrm>
            <a:off x="5531005" y="202210"/>
            <a:ext cx="5205207" cy="369332"/>
          </a:xfrm>
          <a:prstGeom prst="rect">
            <a:avLst/>
          </a:prstGeom>
          <a:noFill/>
        </p:spPr>
        <p:txBody>
          <a:bodyPr wrap="none" rtlCol="0">
            <a:spAutoFit/>
          </a:bodyPr>
          <a:lstStyle/>
          <a:p>
            <a:r>
              <a:rPr lang="uk-UA" dirty="0" smtClean="0"/>
              <a:t>Створення образу на базі основного образу </a:t>
            </a:r>
            <a:r>
              <a:rPr lang="uk-UA" dirty="0" err="1" smtClean="0"/>
              <a:t>убунти</a:t>
            </a:r>
            <a:endParaRPr lang="uk-UA" dirty="0"/>
          </a:p>
        </p:txBody>
      </p:sp>
      <p:cxnSp>
        <p:nvCxnSpPr>
          <p:cNvPr id="6" name="Прямая соединительная линия 5"/>
          <p:cNvCxnSpPr/>
          <p:nvPr/>
        </p:nvCxnSpPr>
        <p:spPr>
          <a:xfrm flipV="1">
            <a:off x="113254" y="1226634"/>
            <a:ext cx="9484043" cy="223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3944025"/>
            <a:ext cx="12357422" cy="369332"/>
          </a:xfrm>
          <a:prstGeom prst="rect">
            <a:avLst/>
          </a:prstGeom>
          <a:noFill/>
        </p:spPr>
        <p:txBody>
          <a:bodyPr wrap="none" rtlCol="0">
            <a:spAutoFit/>
          </a:bodyPr>
          <a:lstStyle/>
          <a:p>
            <a:r>
              <a:rPr lang="uk-UA" dirty="0" smtClean="0"/>
              <a:t>-</a:t>
            </a:r>
            <a:r>
              <a:rPr lang="en-US" dirty="0" smtClean="0"/>
              <a:t>t – </a:t>
            </a:r>
            <a:r>
              <a:rPr lang="uk-UA" dirty="0" smtClean="0"/>
              <a:t>означає, що буде вказуватися </a:t>
            </a:r>
            <a:r>
              <a:rPr lang="uk-UA" b="1" dirty="0" smtClean="0">
                <a:solidFill>
                  <a:schemeClr val="accent1"/>
                </a:solidFill>
              </a:rPr>
              <a:t>тег(просто </a:t>
            </a:r>
            <a:r>
              <a:rPr lang="uk-UA" b="1" dirty="0" err="1" smtClean="0">
                <a:solidFill>
                  <a:schemeClr val="accent1"/>
                </a:solidFill>
              </a:rPr>
              <a:t>імʼя</a:t>
            </a:r>
            <a:r>
              <a:rPr lang="uk-UA" b="1" dirty="0" smtClean="0">
                <a:solidFill>
                  <a:schemeClr val="accent1"/>
                </a:solidFill>
              </a:rPr>
              <a:t> образу)</a:t>
            </a:r>
            <a:r>
              <a:rPr lang="en-US" dirty="0" smtClean="0"/>
              <a:t>, </a:t>
            </a:r>
            <a:r>
              <a:rPr lang="uk-UA" b="1" dirty="0" smtClean="0">
                <a:solidFill>
                  <a:schemeClr val="accent4"/>
                </a:solidFill>
              </a:rPr>
              <a:t>крапка</a:t>
            </a:r>
            <a:r>
              <a:rPr lang="uk-UA" dirty="0" smtClean="0"/>
              <a:t> вкінці означає поточну </a:t>
            </a:r>
            <a:r>
              <a:rPr lang="uk-UA" dirty="0" err="1" smtClean="0"/>
              <a:t>дерикторію</a:t>
            </a:r>
            <a:r>
              <a:rPr lang="uk-UA" dirty="0" smtClean="0"/>
              <a:t> (шлях до </a:t>
            </a:r>
            <a:r>
              <a:rPr lang="uk-UA" dirty="0" err="1" smtClean="0"/>
              <a:t>докерфайла</a:t>
            </a:r>
            <a:r>
              <a:rPr lang="uk-UA" dirty="0" smtClean="0"/>
              <a:t>)</a:t>
            </a:r>
            <a:endParaRPr lang="uk-UA" b="1" dirty="0">
              <a:solidFill>
                <a:schemeClr val="accent1"/>
              </a:solidFill>
            </a:endParaRPr>
          </a:p>
        </p:txBody>
      </p:sp>
      <p:cxnSp>
        <p:nvCxnSpPr>
          <p:cNvPr id="10" name="Прямая соединительная линия 9"/>
          <p:cNvCxnSpPr/>
          <p:nvPr/>
        </p:nvCxnSpPr>
        <p:spPr>
          <a:xfrm>
            <a:off x="3178098" y="441730"/>
            <a:ext cx="186225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5084957" y="441730"/>
            <a:ext cx="323385" cy="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6" name="Рисунок 15"/>
          <p:cNvPicPr>
            <a:picLocks noChangeAspect="1"/>
          </p:cNvPicPr>
          <p:nvPr/>
        </p:nvPicPr>
        <p:blipFill>
          <a:blip r:embed="rId4"/>
          <a:stretch>
            <a:fillRect/>
          </a:stretch>
        </p:blipFill>
        <p:spPr>
          <a:xfrm>
            <a:off x="113254" y="4861556"/>
            <a:ext cx="8439150" cy="542925"/>
          </a:xfrm>
          <a:prstGeom prst="rect">
            <a:avLst/>
          </a:prstGeom>
        </p:spPr>
      </p:pic>
      <p:sp>
        <p:nvSpPr>
          <p:cNvPr id="17" name="TextBox 16"/>
          <p:cNvSpPr txBox="1"/>
          <p:nvPr/>
        </p:nvSpPr>
        <p:spPr>
          <a:xfrm>
            <a:off x="113254" y="4492224"/>
            <a:ext cx="2425151" cy="369332"/>
          </a:xfrm>
          <a:prstGeom prst="rect">
            <a:avLst/>
          </a:prstGeom>
          <a:noFill/>
        </p:spPr>
        <p:txBody>
          <a:bodyPr wrap="none" rtlCol="0">
            <a:spAutoFit/>
          </a:bodyPr>
          <a:lstStyle/>
          <a:p>
            <a:r>
              <a:rPr lang="uk-UA" dirty="0" smtClean="0"/>
              <a:t>Створення контейнера</a:t>
            </a:r>
            <a:endParaRPr lang="uk-UA" dirty="0"/>
          </a:p>
        </p:txBody>
      </p:sp>
      <p:sp>
        <p:nvSpPr>
          <p:cNvPr id="18" name="TextBox 17"/>
          <p:cNvSpPr txBox="1"/>
          <p:nvPr/>
        </p:nvSpPr>
        <p:spPr>
          <a:xfrm>
            <a:off x="113255" y="5542156"/>
            <a:ext cx="8439149" cy="646331"/>
          </a:xfrm>
          <a:prstGeom prst="rect">
            <a:avLst/>
          </a:prstGeom>
          <a:noFill/>
        </p:spPr>
        <p:txBody>
          <a:bodyPr wrap="square" rtlCol="0">
            <a:spAutoFit/>
          </a:bodyPr>
          <a:lstStyle/>
          <a:p>
            <a:r>
              <a:rPr lang="uk-UA" dirty="0" smtClean="0"/>
              <a:t>Виконує дві команди: </a:t>
            </a:r>
            <a:r>
              <a:rPr lang="en-US" dirty="0" err="1" smtClean="0"/>
              <a:t>docker</a:t>
            </a:r>
            <a:r>
              <a:rPr lang="en-US" dirty="0" smtClean="0"/>
              <a:t> create (</a:t>
            </a:r>
            <a:r>
              <a:rPr lang="uk-UA" dirty="0" smtClean="0"/>
              <a:t>створює контейнер</a:t>
            </a:r>
            <a:r>
              <a:rPr lang="en-US" dirty="0" smtClean="0"/>
              <a:t>)</a:t>
            </a:r>
            <a:r>
              <a:rPr lang="uk-UA" dirty="0" smtClean="0"/>
              <a:t>, </a:t>
            </a:r>
            <a:r>
              <a:rPr lang="en-US" dirty="0" err="1" smtClean="0"/>
              <a:t>docker</a:t>
            </a:r>
            <a:r>
              <a:rPr lang="en-US" dirty="0" smtClean="0"/>
              <a:t> start(</a:t>
            </a:r>
            <a:r>
              <a:rPr lang="uk-UA" dirty="0" smtClean="0"/>
              <a:t>запускає</a:t>
            </a:r>
            <a:r>
              <a:rPr lang="en-US" dirty="0" smtClean="0"/>
              <a:t>)</a:t>
            </a:r>
            <a:r>
              <a:rPr lang="uk-UA" dirty="0" smtClean="0"/>
              <a:t>, -</a:t>
            </a:r>
            <a:r>
              <a:rPr lang="en-US" dirty="0" smtClean="0"/>
              <a:t>d – </a:t>
            </a:r>
            <a:r>
              <a:rPr lang="uk-UA" dirty="0" smtClean="0"/>
              <a:t>як фоновий процес(не виводити дані в консоль)</a:t>
            </a:r>
            <a:endParaRPr lang="uk-UA" dirty="0"/>
          </a:p>
        </p:txBody>
      </p:sp>
      <p:cxnSp>
        <p:nvCxnSpPr>
          <p:cNvPr id="20" name="Прямая соединительная линия 19"/>
          <p:cNvCxnSpPr/>
          <p:nvPr/>
        </p:nvCxnSpPr>
        <p:spPr>
          <a:xfrm>
            <a:off x="113254" y="5359877"/>
            <a:ext cx="2105839" cy="0"/>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flipV="1">
            <a:off x="591015" y="5404481"/>
            <a:ext cx="89209" cy="226885"/>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a:off x="2821259" y="5359877"/>
            <a:ext cx="169498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81452" y="6188487"/>
            <a:ext cx="10934788" cy="369332"/>
          </a:xfrm>
          <a:prstGeom prst="rect">
            <a:avLst/>
          </a:prstGeom>
          <a:noFill/>
        </p:spPr>
        <p:txBody>
          <a:bodyPr wrap="none" rtlCol="0">
            <a:spAutoFit/>
          </a:bodyPr>
          <a:lstStyle/>
          <a:p>
            <a:r>
              <a:rPr lang="uk-UA" dirty="0" smtClean="0"/>
              <a:t>Цей ключ вказує по якому імені звертатися до контейнера(</a:t>
            </a:r>
            <a:r>
              <a:rPr lang="uk-UA" dirty="0" err="1" smtClean="0"/>
              <a:t>імʼя</a:t>
            </a:r>
            <a:r>
              <a:rPr lang="uk-UA" dirty="0" smtClean="0"/>
              <a:t> контейнера</a:t>
            </a:r>
            <a:r>
              <a:rPr lang="uk-UA" dirty="0"/>
              <a:t>) </a:t>
            </a:r>
            <a:r>
              <a:rPr lang="uk-UA" dirty="0" smtClean="0"/>
              <a:t>(контейнер </a:t>
            </a:r>
            <a:r>
              <a:rPr lang="uk-UA" dirty="0"/>
              <a:t>це запущений </a:t>
            </a:r>
            <a:r>
              <a:rPr lang="uk-UA" dirty="0" smtClean="0"/>
              <a:t>образ)</a:t>
            </a:r>
            <a:endParaRPr lang="uk-UA" dirty="0"/>
          </a:p>
        </p:txBody>
      </p:sp>
      <p:cxnSp>
        <p:nvCxnSpPr>
          <p:cNvPr id="27" name="Прямая со стрелкой 26"/>
          <p:cNvCxnSpPr/>
          <p:nvPr/>
        </p:nvCxnSpPr>
        <p:spPr>
          <a:xfrm flipV="1">
            <a:off x="591015" y="5404481"/>
            <a:ext cx="2765502" cy="862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p:cNvCxnSpPr/>
          <p:nvPr/>
        </p:nvCxnSpPr>
        <p:spPr>
          <a:xfrm>
            <a:off x="4716965" y="5359877"/>
            <a:ext cx="155083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0" y="6516329"/>
            <a:ext cx="12289736" cy="307777"/>
          </a:xfrm>
          <a:prstGeom prst="rect">
            <a:avLst/>
          </a:prstGeom>
          <a:noFill/>
        </p:spPr>
        <p:txBody>
          <a:bodyPr wrap="square" rtlCol="0">
            <a:spAutoFit/>
          </a:bodyPr>
          <a:lstStyle/>
          <a:p>
            <a:r>
              <a:rPr lang="uk-UA" sz="1400" dirty="0" smtClean="0"/>
              <a:t>По дефолту для безпеки </a:t>
            </a:r>
            <a:r>
              <a:rPr lang="en-US" sz="1400" dirty="0" err="1" smtClean="0"/>
              <a:t>docker</a:t>
            </a:r>
            <a:r>
              <a:rPr lang="en-US" sz="1400" dirty="0" smtClean="0"/>
              <a:t> </a:t>
            </a:r>
            <a:r>
              <a:rPr lang="uk-UA" sz="1400" dirty="0" smtClean="0"/>
              <a:t>створює віртуальну мережу інтернет, а ця команда дозволяє її опублікувати </a:t>
            </a:r>
            <a:r>
              <a:rPr lang="uk-UA" sz="1400" dirty="0" err="1" smtClean="0"/>
              <a:t>внатурі</a:t>
            </a:r>
            <a:r>
              <a:rPr lang="uk-UA" sz="1400" dirty="0" smtClean="0"/>
              <a:t> (щоб з </a:t>
            </a:r>
            <a:r>
              <a:rPr lang="en-US" sz="1400" dirty="0" smtClean="0"/>
              <a:t>Chrome </a:t>
            </a:r>
            <a:r>
              <a:rPr lang="uk-UA" sz="1400" dirty="0" smtClean="0"/>
              <a:t>було її видно)</a:t>
            </a:r>
            <a:endParaRPr lang="uk-UA" sz="1400" dirty="0"/>
          </a:p>
        </p:txBody>
      </p:sp>
      <p:cxnSp>
        <p:nvCxnSpPr>
          <p:cNvPr id="32" name="Прямая со стрелкой 31"/>
          <p:cNvCxnSpPr/>
          <p:nvPr/>
        </p:nvCxnSpPr>
        <p:spPr>
          <a:xfrm flipV="1">
            <a:off x="891540" y="5484550"/>
            <a:ext cx="4148811" cy="107326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p:nvPr/>
        </p:nvCxnSpPr>
        <p:spPr>
          <a:xfrm flipV="1">
            <a:off x="6446520" y="5337017"/>
            <a:ext cx="2060164" cy="446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32958" y="5945341"/>
            <a:ext cx="4892040" cy="369332"/>
          </a:xfrm>
          <a:prstGeom prst="rect">
            <a:avLst/>
          </a:prstGeom>
          <a:noFill/>
        </p:spPr>
        <p:txBody>
          <a:bodyPr wrap="square" rtlCol="0">
            <a:spAutoFit/>
          </a:bodyPr>
          <a:lstStyle/>
          <a:p>
            <a:r>
              <a:rPr lang="uk-UA" dirty="0" smtClean="0"/>
              <a:t>На основі чого створювати контейнер</a:t>
            </a:r>
            <a:endParaRPr lang="uk-UA" dirty="0"/>
          </a:p>
        </p:txBody>
      </p:sp>
      <p:cxnSp>
        <p:nvCxnSpPr>
          <p:cNvPr id="37" name="Прямая со стрелкой 36"/>
          <p:cNvCxnSpPr/>
          <p:nvPr/>
        </p:nvCxnSpPr>
        <p:spPr>
          <a:xfrm flipH="1" flipV="1">
            <a:off x="7292340" y="5484550"/>
            <a:ext cx="308610" cy="5962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978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02870" y="166178"/>
            <a:ext cx="9076549" cy="1868362"/>
          </a:xfrm>
          <a:prstGeom prst="rect">
            <a:avLst/>
          </a:prstGeom>
        </p:spPr>
      </p:pic>
      <p:sp>
        <p:nvSpPr>
          <p:cNvPr id="3" name="TextBox 2"/>
          <p:cNvSpPr txBox="1"/>
          <p:nvPr/>
        </p:nvSpPr>
        <p:spPr>
          <a:xfrm>
            <a:off x="102870" y="2034540"/>
            <a:ext cx="6667531" cy="369332"/>
          </a:xfrm>
          <a:prstGeom prst="rect">
            <a:avLst/>
          </a:prstGeom>
          <a:noFill/>
        </p:spPr>
        <p:txBody>
          <a:bodyPr wrap="none" rtlCol="0">
            <a:spAutoFit/>
          </a:bodyPr>
          <a:lstStyle/>
          <a:p>
            <a:r>
              <a:rPr lang="uk-UA" dirty="0" smtClean="0"/>
              <a:t>Список процесів, що в даний момент створюють основну </a:t>
            </a:r>
            <a:r>
              <a:rPr lang="uk-UA" dirty="0" err="1" smtClean="0"/>
              <a:t>нагрузку</a:t>
            </a:r>
            <a:endParaRPr lang="uk-UA" dirty="0"/>
          </a:p>
        </p:txBody>
      </p:sp>
      <p:cxnSp>
        <p:nvCxnSpPr>
          <p:cNvPr id="5" name="Прямая соединительная линия 4"/>
          <p:cNvCxnSpPr/>
          <p:nvPr/>
        </p:nvCxnSpPr>
        <p:spPr>
          <a:xfrm>
            <a:off x="240030" y="1005840"/>
            <a:ext cx="180594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Рисунок 5"/>
          <p:cNvPicPr>
            <a:picLocks noChangeAspect="1"/>
          </p:cNvPicPr>
          <p:nvPr/>
        </p:nvPicPr>
        <p:blipFill>
          <a:blip r:embed="rId3"/>
          <a:stretch>
            <a:fillRect/>
          </a:stretch>
        </p:blipFill>
        <p:spPr>
          <a:xfrm>
            <a:off x="137160" y="2723912"/>
            <a:ext cx="2609850" cy="285750"/>
          </a:xfrm>
          <a:prstGeom prst="rect">
            <a:avLst/>
          </a:prstGeom>
        </p:spPr>
      </p:pic>
      <p:cxnSp>
        <p:nvCxnSpPr>
          <p:cNvPr id="8" name="Прямая со стрелкой 7"/>
          <p:cNvCxnSpPr/>
          <p:nvPr/>
        </p:nvCxnSpPr>
        <p:spPr>
          <a:xfrm flipH="1" flipV="1">
            <a:off x="845820" y="1100359"/>
            <a:ext cx="297180" cy="109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47010" y="2643902"/>
            <a:ext cx="2380267" cy="369332"/>
          </a:xfrm>
          <a:prstGeom prst="rect">
            <a:avLst/>
          </a:prstGeom>
          <a:noFill/>
        </p:spPr>
        <p:txBody>
          <a:bodyPr wrap="none" rtlCol="0">
            <a:spAutoFit/>
          </a:bodyPr>
          <a:lstStyle/>
          <a:p>
            <a:r>
              <a:rPr lang="uk-UA" dirty="0" smtClean="0"/>
              <a:t>Шо і скільки споживає</a:t>
            </a:r>
            <a:endParaRPr lang="uk-UA" dirty="0"/>
          </a:p>
        </p:txBody>
      </p:sp>
      <p:pic>
        <p:nvPicPr>
          <p:cNvPr id="10" name="Рисунок 9"/>
          <p:cNvPicPr>
            <a:picLocks noChangeAspect="1"/>
          </p:cNvPicPr>
          <p:nvPr/>
        </p:nvPicPr>
        <p:blipFill>
          <a:blip r:embed="rId4"/>
          <a:stretch>
            <a:fillRect/>
          </a:stretch>
        </p:blipFill>
        <p:spPr>
          <a:xfrm>
            <a:off x="102870" y="3047523"/>
            <a:ext cx="11430000" cy="451902"/>
          </a:xfrm>
          <a:prstGeom prst="rect">
            <a:avLst/>
          </a:prstGeom>
        </p:spPr>
      </p:pic>
      <p:pic>
        <p:nvPicPr>
          <p:cNvPr id="11" name="Рисунок 10"/>
          <p:cNvPicPr>
            <a:picLocks noChangeAspect="1"/>
          </p:cNvPicPr>
          <p:nvPr/>
        </p:nvPicPr>
        <p:blipFill>
          <a:blip r:embed="rId5"/>
          <a:stretch>
            <a:fillRect/>
          </a:stretch>
        </p:blipFill>
        <p:spPr>
          <a:xfrm>
            <a:off x="102870" y="3607880"/>
            <a:ext cx="11912918" cy="1070391"/>
          </a:xfrm>
          <a:prstGeom prst="rect">
            <a:avLst/>
          </a:prstGeom>
        </p:spPr>
      </p:pic>
      <p:cxnSp>
        <p:nvCxnSpPr>
          <p:cNvPr id="13" name="Прямая со стрелкой 12"/>
          <p:cNvCxnSpPr/>
          <p:nvPr/>
        </p:nvCxnSpPr>
        <p:spPr>
          <a:xfrm flipH="1" flipV="1">
            <a:off x="10298430" y="4143075"/>
            <a:ext cx="548640" cy="1034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412730" y="5143500"/>
            <a:ext cx="1779270" cy="923330"/>
          </a:xfrm>
          <a:prstGeom prst="rect">
            <a:avLst/>
          </a:prstGeom>
          <a:noFill/>
        </p:spPr>
        <p:txBody>
          <a:bodyPr wrap="square" rtlCol="0">
            <a:spAutoFit/>
          </a:bodyPr>
          <a:lstStyle/>
          <a:p>
            <a:r>
              <a:rPr lang="uk-UA" dirty="0" smtClean="0"/>
              <a:t>Це порт, можна вказувати і інший</a:t>
            </a:r>
            <a:endParaRPr lang="uk-UA" dirty="0"/>
          </a:p>
        </p:txBody>
      </p:sp>
      <p:sp>
        <p:nvSpPr>
          <p:cNvPr id="15" name="TextBox 14"/>
          <p:cNvSpPr txBox="1"/>
          <p:nvPr/>
        </p:nvSpPr>
        <p:spPr>
          <a:xfrm>
            <a:off x="480060" y="4834890"/>
            <a:ext cx="6997237" cy="646331"/>
          </a:xfrm>
          <a:prstGeom prst="rect">
            <a:avLst/>
          </a:prstGeom>
          <a:noFill/>
        </p:spPr>
        <p:txBody>
          <a:bodyPr wrap="none" rtlCol="0">
            <a:spAutoFit/>
          </a:bodyPr>
          <a:lstStyle/>
          <a:p>
            <a:r>
              <a:rPr lang="uk-UA" dirty="0" smtClean="0"/>
              <a:t>Команда повертає </a:t>
            </a:r>
            <a:r>
              <a:rPr lang="en-US" dirty="0" smtClean="0"/>
              <a:t>list </a:t>
            </a:r>
            <a:r>
              <a:rPr lang="uk-UA" dirty="0" smtClean="0"/>
              <a:t>контейнерів</a:t>
            </a:r>
          </a:p>
          <a:p>
            <a:r>
              <a:rPr lang="uk-UA" dirty="0" smtClean="0"/>
              <a:t>-а – якщо контейнер раптом не запустився, то допиши, і воно покаже</a:t>
            </a:r>
            <a:endParaRPr lang="uk-UA" dirty="0"/>
          </a:p>
        </p:txBody>
      </p:sp>
      <p:cxnSp>
        <p:nvCxnSpPr>
          <p:cNvPr id="17" name="Прямая со стрелкой 16"/>
          <p:cNvCxnSpPr/>
          <p:nvPr/>
        </p:nvCxnSpPr>
        <p:spPr>
          <a:xfrm flipV="1">
            <a:off x="1143000" y="3783330"/>
            <a:ext cx="336042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flipV="1">
            <a:off x="754380" y="3783330"/>
            <a:ext cx="4023360" cy="1474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Рисунок 20"/>
          <p:cNvPicPr>
            <a:picLocks noChangeAspect="1"/>
          </p:cNvPicPr>
          <p:nvPr/>
        </p:nvPicPr>
        <p:blipFill>
          <a:blip r:embed="rId6"/>
          <a:stretch>
            <a:fillRect/>
          </a:stretch>
        </p:blipFill>
        <p:spPr>
          <a:xfrm>
            <a:off x="9334500" y="254310"/>
            <a:ext cx="2476500" cy="209550"/>
          </a:xfrm>
          <a:prstGeom prst="rect">
            <a:avLst/>
          </a:prstGeom>
        </p:spPr>
      </p:pic>
      <p:sp>
        <p:nvSpPr>
          <p:cNvPr id="22" name="TextBox 21"/>
          <p:cNvSpPr txBox="1"/>
          <p:nvPr/>
        </p:nvSpPr>
        <p:spPr>
          <a:xfrm>
            <a:off x="9372600" y="491490"/>
            <a:ext cx="2197525" cy="369332"/>
          </a:xfrm>
          <a:prstGeom prst="rect">
            <a:avLst/>
          </a:prstGeom>
          <a:noFill/>
        </p:spPr>
        <p:txBody>
          <a:bodyPr wrap="none" rtlCol="0">
            <a:spAutoFit/>
          </a:bodyPr>
          <a:lstStyle/>
          <a:p>
            <a:r>
              <a:rPr lang="uk-UA" dirty="0" smtClean="0"/>
              <a:t>Зупинити контейнер</a:t>
            </a:r>
            <a:endParaRPr lang="uk-UA" dirty="0"/>
          </a:p>
        </p:txBody>
      </p:sp>
      <p:pic>
        <p:nvPicPr>
          <p:cNvPr id="23" name="Рисунок 22"/>
          <p:cNvPicPr>
            <a:picLocks noChangeAspect="1"/>
          </p:cNvPicPr>
          <p:nvPr/>
        </p:nvPicPr>
        <p:blipFill>
          <a:blip r:embed="rId7"/>
          <a:stretch>
            <a:fillRect/>
          </a:stretch>
        </p:blipFill>
        <p:spPr>
          <a:xfrm>
            <a:off x="230505" y="5433250"/>
            <a:ext cx="9094470" cy="1394616"/>
          </a:xfrm>
          <a:prstGeom prst="rect">
            <a:avLst/>
          </a:prstGeom>
        </p:spPr>
      </p:pic>
      <p:sp>
        <p:nvSpPr>
          <p:cNvPr id="24" name="TextBox 23"/>
          <p:cNvSpPr txBox="1"/>
          <p:nvPr/>
        </p:nvSpPr>
        <p:spPr>
          <a:xfrm>
            <a:off x="7477298" y="5783580"/>
            <a:ext cx="1847678" cy="923330"/>
          </a:xfrm>
          <a:prstGeom prst="rect">
            <a:avLst/>
          </a:prstGeom>
          <a:noFill/>
        </p:spPr>
        <p:txBody>
          <a:bodyPr wrap="square" rtlCol="0">
            <a:spAutoFit/>
          </a:bodyPr>
          <a:lstStyle/>
          <a:p>
            <a:r>
              <a:rPr lang="uk-UA" dirty="0" smtClean="0">
                <a:solidFill>
                  <a:srgbClr val="FF0000"/>
                </a:solidFill>
              </a:rPr>
              <a:t>Подивитися кожен рівень історію</a:t>
            </a:r>
            <a:endParaRPr lang="uk-UA" dirty="0">
              <a:solidFill>
                <a:srgbClr val="FF0000"/>
              </a:solidFill>
            </a:endParaRPr>
          </a:p>
        </p:txBody>
      </p:sp>
    </p:spTree>
    <p:extLst>
      <p:ext uri="{BB962C8B-B14F-4D97-AF65-F5344CB8AC3E}">
        <p14:creationId xmlns:p14="http://schemas.microsoft.com/office/powerpoint/2010/main" val="996062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4468" y="234176"/>
            <a:ext cx="11463454" cy="1200329"/>
          </a:xfrm>
          <a:prstGeom prst="rect">
            <a:avLst/>
          </a:prstGeom>
          <a:noFill/>
        </p:spPr>
        <p:txBody>
          <a:bodyPr wrap="square" rtlCol="0">
            <a:spAutoFit/>
          </a:bodyPr>
          <a:lstStyle/>
          <a:p>
            <a:r>
              <a:rPr lang="uk-UA" dirty="0" smtClean="0"/>
              <a:t>«+» </a:t>
            </a:r>
            <a:r>
              <a:rPr lang="en-US" dirty="0" err="1" smtClean="0"/>
              <a:t>docker</a:t>
            </a:r>
            <a:r>
              <a:rPr lang="en-US" dirty="0" smtClean="0"/>
              <a:t>:</a:t>
            </a:r>
          </a:p>
          <a:p>
            <a:pPr marL="342900" indent="-342900">
              <a:buAutoNum type="arabicParenR"/>
            </a:pPr>
            <a:r>
              <a:rPr lang="ru-RU" dirty="0" err="1" smtClean="0"/>
              <a:t>Ресурсоощадн</a:t>
            </a:r>
            <a:r>
              <a:rPr lang="uk-UA" dirty="0" smtClean="0"/>
              <a:t>і</a:t>
            </a:r>
            <a:r>
              <a:rPr lang="ru-RU" dirty="0" err="1" smtClean="0"/>
              <a:t>сть</a:t>
            </a:r>
            <a:endParaRPr lang="ru-RU" dirty="0" smtClean="0"/>
          </a:p>
          <a:p>
            <a:pPr marL="342900" indent="-342900">
              <a:buAutoNum type="arabicParenR"/>
            </a:pPr>
            <a:r>
              <a:rPr lang="ru-RU" dirty="0" err="1" smtClean="0"/>
              <a:t>Безпека</a:t>
            </a:r>
            <a:r>
              <a:rPr lang="ru-RU" dirty="0" smtClean="0"/>
              <a:t>(</a:t>
            </a:r>
            <a:r>
              <a:rPr lang="ru-RU" dirty="0" err="1" smtClean="0"/>
              <a:t>якщо</a:t>
            </a:r>
            <a:r>
              <a:rPr lang="ru-RU" dirty="0" smtClean="0"/>
              <a:t> в </a:t>
            </a:r>
            <a:r>
              <a:rPr lang="ru-RU" dirty="0" err="1" smtClean="0"/>
              <a:t>процесі</a:t>
            </a:r>
            <a:r>
              <a:rPr lang="ru-RU" dirty="0" smtClean="0"/>
              <a:t> до </a:t>
            </a:r>
            <a:r>
              <a:rPr lang="ru-RU" dirty="0" err="1" smtClean="0"/>
              <a:t>якого</a:t>
            </a:r>
            <a:r>
              <a:rPr lang="ru-RU" dirty="0" smtClean="0"/>
              <a:t> </a:t>
            </a:r>
            <a:r>
              <a:rPr lang="ru-RU" dirty="0" err="1" smtClean="0"/>
              <a:t>привʼязаний</a:t>
            </a:r>
            <a:r>
              <a:rPr lang="ru-RU" dirty="0" smtClean="0"/>
              <a:t> контейнер </a:t>
            </a:r>
            <a:r>
              <a:rPr lang="ru-RU" dirty="0" err="1" smtClean="0"/>
              <a:t>шось</a:t>
            </a:r>
            <a:r>
              <a:rPr lang="ru-RU" dirty="0" smtClean="0"/>
              <a:t> </a:t>
            </a:r>
            <a:r>
              <a:rPr lang="ru-RU" dirty="0" err="1" smtClean="0"/>
              <a:t>пішло</a:t>
            </a:r>
            <a:r>
              <a:rPr lang="ru-RU" dirty="0" smtClean="0"/>
              <a:t> не так: </a:t>
            </a:r>
            <a:r>
              <a:rPr lang="ru-RU" dirty="0" err="1" smtClean="0"/>
              <a:t>хтось</a:t>
            </a:r>
            <a:r>
              <a:rPr lang="ru-RU" dirty="0" smtClean="0"/>
              <a:t> </a:t>
            </a:r>
            <a:r>
              <a:rPr lang="ru-RU" dirty="0" err="1" smtClean="0"/>
              <a:t>його</a:t>
            </a:r>
            <a:r>
              <a:rPr lang="ru-RU" dirty="0" smtClean="0"/>
              <a:t> </a:t>
            </a:r>
            <a:r>
              <a:rPr lang="ru-RU" dirty="0" err="1" smtClean="0"/>
              <a:t>зламав</a:t>
            </a:r>
            <a:r>
              <a:rPr lang="ru-RU" dirty="0" smtClean="0"/>
              <a:t>, то докер зразу </a:t>
            </a:r>
            <a:r>
              <a:rPr lang="ru-RU" dirty="0" err="1" smtClean="0"/>
              <a:t>виключиться</a:t>
            </a:r>
            <a:r>
              <a:rPr lang="ru-RU" dirty="0" smtClean="0"/>
              <a:t>) </a:t>
            </a:r>
            <a:r>
              <a:rPr lang="ru-RU" dirty="0" err="1" smtClean="0"/>
              <a:t>він</a:t>
            </a:r>
            <a:r>
              <a:rPr lang="ru-RU" dirty="0" smtClean="0"/>
              <a:t> </a:t>
            </a:r>
            <a:r>
              <a:rPr lang="ru-RU" dirty="0" err="1" smtClean="0"/>
              <a:t>існує</a:t>
            </a:r>
            <a:r>
              <a:rPr lang="ru-RU" dirty="0" smtClean="0"/>
              <a:t> </a:t>
            </a:r>
            <a:r>
              <a:rPr lang="ru-RU" dirty="0" err="1" smtClean="0"/>
              <a:t>тільки</a:t>
            </a:r>
            <a:r>
              <a:rPr lang="ru-RU" dirty="0" smtClean="0"/>
              <a:t> </a:t>
            </a:r>
            <a:r>
              <a:rPr lang="ru-RU" dirty="0" err="1" smtClean="0"/>
              <a:t>тоді</a:t>
            </a:r>
            <a:r>
              <a:rPr lang="ru-RU" dirty="0" smtClean="0"/>
              <a:t>, коли </a:t>
            </a:r>
            <a:r>
              <a:rPr lang="ru-RU" dirty="0" err="1" smtClean="0"/>
              <a:t>існує</a:t>
            </a:r>
            <a:r>
              <a:rPr lang="ru-RU" dirty="0" smtClean="0"/>
              <a:t> сам </a:t>
            </a:r>
            <a:r>
              <a:rPr lang="ru-RU" dirty="0" err="1" smtClean="0"/>
              <a:t>процес</a:t>
            </a:r>
            <a:r>
              <a:rPr lang="ru-RU" dirty="0" smtClean="0"/>
              <a:t>.</a:t>
            </a:r>
            <a:endParaRPr lang="uk-UA" dirty="0"/>
          </a:p>
        </p:txBody>
      </p:sp>
    </p:spTree>
    <p:extLst>
      <p:ext uri="{BB962C8B-B14F-4D97-AF65-F5344CB8AC3E}">
        <p14:creationId xmlns:p14="http://schemas.microsoft.com/office/powerpoint/2010/main" val="12978097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9080" y="130016"/>
            <a:ext cx="11799570" cy="923330"/>
          </a:xfrm>
          <a:prstGeom prst="rect">
            <a:avLst/>
          </a:prstGeom>
        </p:spPr>
        <p:txBody>
          <a:bodyPr wrap="square">
            <a:spAutoFit/>
          </a:bodyPr>
          <a:lstStyle/>
          <a:p>
            <a:r>
              <a:rPr lang="en-US" dirty="0">
                <a:solidFill>
                  <a:srgbClr val="33444C"/>
                </a:solidFill>
                <a:latin typeface="Open Sans"/>
              </a:rPr>
              <a:t>Compose is a tool for defining and running multi-container Docker applications. With Compose, you use a YAML file to configure your application’s services. Then, with a single command, you create and start all the services from your configuration</a:t>
            </a:r>
            <a:endParaRPr lang="uk-UA" dirty="0"/>
          </a:p>
        </p:txBody>
      </p:sp>
      <p:pic>
        <p:nvPicPr>
          <p:cNvPr id="3" name="Рисунок 2"/>
          <p:cNvPicPr>
            <a:picLocks noChangeAspect="1"/>
          </p:cNvPicPr>
          <p:nvPr/>
        </p:nvPicPr>
        <p:blipFill>
          <a:blip r:embed="rId2"/>
          <a:stretch>
            <a:fillRect/>
          </a:stretch>
        </p:blipFill>
        <p:spPr>
          <a:xfrm>
            <a:off x="259080" y="1053346"/>
            <a:ext cx="8115300" cy="1257300"/>
          </a:xfrm>
          <a:prstGeom prst="rect">
            <a:avLst/>
          </a:prstGeom>
        </p:spPr>
      </p:pic>
    </p:spTree>
    <p:extLst>
      <p:ext uri="{BB962C8B-B14F-4D97-AF65-F5344CB8AC3E}">
        <p14:creationId xmlns:p14="http://schemas.microsoft.com/office/powerpoint/2010/main" val="609364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38254" y="119089"/>
            <a:ext cx="6096000" cy="1200329"/>
          </a:xfrm>
          <a:prstGeom prst="rect">
            <a:avLst/>
          </a:prstGeom>
        </p:spPr>
        <p:txBody>
          <a:bodyPr>
            <a:spAutoFit/>
          </a:bodyPr>
          <a:lstStyle/>
          <a:p>
            <a:r>
              <a:rPr lang="en-US" dirty="0">
                <a:solidFill>
                  <a:srgbClr val="33444C"/>
                </a:solidFill>
                <a:latin typeface="Geomanist Book"/>
              </a:rPr>
              <a:t>Prerequisites</a:t>
            </a:r>
          </a:p>
          <a:p>
            <a:r>
              <a:rPr lang="en-US" dirty="0">
                <a:solidFill>
                  <a:srgbClr val="33444C"/>
                </a:solidFill>
                <a:latin typeface="Open Sans"/>
              </a:rPr>
              <a:t>Make sure you have already installed both </a:t>
            </a:r>
            <a:r>
              <a:rPr lang="en-US" dirty="0">
                <a:solidFill>
                  <a:srgbClr val="0090C8"/>
                </a:solidFill>
                <a:latin typeface="Open Sans"/>
                <a:hlinkClick r:id="rId2"/>
              </a:rPr>
              <a:t>Docker Engine</a:t>
            </a:r>
            <a:r>
              <a:rPr lang="en-US" dirty="0">
                <a:solidFill>
                  <a:srgbClr val="33444C"/>
                </a:solidFill>
                <a:latin typeface="Open Sans"/>
              </a:rPr>
              <a:t> and </a:t>
            </a:r>
            <a:r>
              <a:rPr lang="en-US" dirty="0">
                <a:solidFill>
                  <a:srgbClr val="0090C8"/>
                </a:solidFill>
                <a:latin typeface="Open Sans"/>
                <a:hlinkClick r:id="rId3"/>
              </a:rPr>
              <a:t>Docker Compose</a:t>
            </a:r>
            <a:r>
              <a:rPr lang="en-US" dirty="0">
                <a:solidFill>
                  <a:srgbClr val="33444C"/>
                </a:solidFill>
                <a:latin typeface="Open Sans"/>
              </a:rPr>
              <a:t>. You don’t need to install Python or </a:t>
            </a:r>
            <a:r>
              <a:rPr lang="en-US" dirty="0" err="1">
                <a:solidFill>
                  <a:srgbClr val="33444C"/>
                </a:solidFill>
                <a:latin typeface="Open Sans"/>
              </a:rPr>
              <a:t>Redis</a:t>
            </a:r>
            <a:r>
              <a:rPr lang="en-US" dirty="0">
                <a:solidFill>
                  <a:srgbClr val="33444C"/>
                </a:solidFill>
                <a:latin typeface="Open Sans"/>
              </a:rPr>
              <a:t>, as both are provided by Docker images.</a:t>
            </a:r>
            <a:endParaRPr lang="en-US" b="0" i="0" dirty="0">
              <a:solidFill>
                <a:srgbClr val="33444C"/>
              </a:solidFill>
              <a:effectLst/>
              <a:latin typeface="Open Sans"/>
            </a:endParaRPr>
          </a:p>
        </p:txBody>
      </p:sp>
      <p:pic>
        <p:nvPicPr>
          <p:cNvPr id="3" name="Рисунок 2"/>
          <p:cNvPicPr>
            <a:picLocks noChangeAspect="1"/>
          </p:cNvPicPr>
          <p:nvPr/>
        </p:nvPicPr>
        <p:blipFill>
          <a:blip r:embed="rId4"/>
          <a:stretch>
            <a:fillRect/>
          </a:stretch>
        </p:blipFill>
        <p:spPr>
          <a:xfrm>
            <a:off x="459291" y="1491127"/>
            <a:ext cx="1504950" cy="485775"/>
          </a:xfrm>
          <a:prstGeom prst="rect">
            <a:avLst/>
          </a:prstGeom>
        </p:spPr>
      </p:pic>
      <p:sp>
        <p:nvSpPr>
          <p:cNvPr id="4" name="TextBox 3"/>
          <p:cNvSpPr txBox="1"/>
          <p:nvPr/>
        </p:nvSpPr>
        <p:spPr>
          <a:xfrm>
            <a:off x="1964241" y="1491127"/>
            <a:ext cx="3155031" cy="369332"/>
          </a:xfrm>
          <a:prstGeom prst="rect">
            <a:avLst/>
          </a:prstGeom>
          <a:noFill/>
        </p:spPr>
        <p:txBody>
          <a:bodyPr wrap="none" rtlCol="0">
            <a:spAutoFit/>
          </a:bodyPr>
          <a:lstStyle/>
          <a:p>
            <a:r>
              <a:rPr lang="ru-RU" dirty="0" smtClean="0"/>
              <a:t>Створю</a:t>
            </a:r>
            <a:r>
              <a:rPr lang="uk-UA" dirty="0" err="1" smtClean="0"/>
              <a:t>ємо</a:t>
            </a:r>
            <a:r>
              <a:rPr lang="uk-UA" dirty="0" smtClean="0"/>
              <a:t> папку для проекту</a:t>
            </a:r>
            <a:endParaRPr lang="uk-UA" dirty="0"/>
          </a:p>
        </p:txBody>
      </p:sp>
      <p:pic>
        <p:nvPicPr>
          <p:cNvPr id="5" name="Рисунок 4"/>
          <p:cNvPicPr>
            <a:picLocks noChangeAspect="1"/>
          </p:cNvPicPr>
          <p:nvPr/>
        </p:nvPicPr>
        <p:blipFill>
          <a:blip r:embed="rId5"/>
          <a:stretch>
            <a:fillRect/>
          </a:stretch>
        </p:blipFill>
        <p:spPr>
          <a:xfrm>
            <a:off x="7738946" y="74484"/>
            <a:ext cx="4261624" cy="4390764"/>
          </a:xfrm>
          <a:prstGeom prst="rect">
            <a:avLst/>
          </a:prstGeom>
        </p:spPr>
      </p:pic>
      <p:cxnSp>
        <p:nvCxnSpPr>
          <p:cNvPr id="7" name="Прямая соединительная линия 6"/>
          <p:cNvCxnSpPr/>
          <p:nvPr/>
        </p:nvCxnSpPr>
        <p:spPr>
          <a:xfrm>
            <a:off x="9712712" y="1572322"/>
            <a:ext cx="3568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1"/>
          <p:cNvSpPr>
            <a:spLocks noChangeArrowheads="1"/>
          </p:cNvSpPr>
          <p:nvPr/>
        </p:nvSpPr>
        <p:spPr bwMode="auto">
          <a:xfrm>
            <a:off x="9360052" y="391030"/>
            <a:ext cx="2764574" cy="6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900" b="0" i="0" u="none" strike="noStrike" cap="none" normalizeH="0" baseline="0" dirty="0" err="1" smtClean="0">
                <a:ln>
                  <a:noFill/>
                </a:ln>
                <a:solidFill>
                  <a:srgbClr val="0C5176"/>
                </a:solidFill>
                <a:effectLst/>
                <a:latin typeface="Menlo"/>
              </a:rPr>
              <a:t>redis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is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hostname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of</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redis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container</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on</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application’s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network</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We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use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default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port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for</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Redis</a:t>
            </a:r>
            <a:r>
              <a:rPr kumimoji="0" lang="uk-UA" altLang="uk-UA" sz="1000" b="0" i="0" u="none" strike="noStrike" cap="none" normalizeH="0" baseline="0" dirty="0" smtClean="0">
                <a:ln>
                  <a:noFill/>
                </a:ln>
                <a:solidFill>
                  <a:srgbClr val="33444C"/>
                </a:solidFill>
                <a:effectLst/>
                <a:latin typeface="Open Sans"/>
              </a:rPr>
              <a:t>, </a:t>
            </a:r>
            <a:r>
              <a:rPr kumimoji="0" lang="uk-UA" altLang="uk-UA" sz="900" b="0" i="0" u="none" strike="noStrike" cap="none" normalizeH="0" baseline="0" dirty="0" smtClean="0">
                <a:ln>
                  <a:noFill/>
                </a:ln>
                <a:solidFill>
                  <a:srgbClr val="0C5176"/>
                </a:solidFill>
                <a:effectLst/>
                <a:latin typeface="Menlo"/>
              </a:rPr>
              <a:t>6379</a:t>
            </a:r>
            <a:r>
              <a:rPr kumimoji="0" lang="uk-UA" altLang="uk-UA" sz="9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cxnSp>
        <p:nvCxnSpPr>
          <p:cNvPr id="10" name="Прямая со стрелкой 9"/>
          <p:cNvCxnSpPr/>
          <p:nvPr/>
        </p:nvCxnSpPr>
        <p:spPr>
          <a:xfrm flipH="1">
            <a:off x="9123556" y="709888"/>
            <a:ext cx="211873" cy="47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a:off x="9987775" y="951535"/>
            <a:ext cx="81776" cy="195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2"/>
          <p:cNvSpPr>
            <a:spLocks noChangeArrowheads="1"/>
          </p:cNvSpPr>
          <p:nvPr/>
        </p:nvSpPr>
        <p:spPr bwMode="auto">
          <a:xfrm>
            <a:off x="178419" y="1994723"/>
            <a:ext cx="1973766" cy="6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444C"/>
                </a:solidFill>
                <a:effectLst/>
                <a:latin typeface="Open Sans"/>
              </a:rPr>
              <a:t>Create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another</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file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called</a:t>
            </a:r>
            <a:r>
              <a:rPr kumimoji="0" lang="uk-UA" altLang="uk-UA" sz="1000" b="0" i="0" u="none" strike="noStrike" cap="none" normalizeH="0" baseline="0" dirty="0" smtClean="0">
                <a:ln>
                  <a:noFill/>
                </a:ln>
                <a:solidFill>
                  <a:srgbClr val="33444C"/>
                </a:solidFill>
                <a:effectLst/>
                <a:latin typeface="Open Sans"/>
              </a:rPr>
              <a:t> </a:t>
            </a:r>
            <a:r>
              <a:rPr kumimoji="0" lang="uk-UA" altLang="uk-UA" sz="900" b="0" i="0" u="none" strike="noStrike" cap="none" normalizeH="0" baseline="0" dirty="0" smtClean="0">
                <a:ln>
                  <a:noFill/>
                </a:ln>
                <a:solidFill>
                  <a:srgbClr val="0C5176"/>
                </a:solidFill>
                <a:effectLst/>
                <a:latin typeface="Menlo"/>
              </a:rPr>
              <a:t>requirements.txt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in</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your</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project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directory</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and</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paste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this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in</a:t>
            </a:r>
            <a:r>
              <a:rPr kumimoji="0" lang="uk-UA" altLang="uk-UA" sz="1000" b="0" i="0" u="none" strike="noStrike" cap="none" normalizeH="0" baseline="0" dirty="0" smtClean="0">
                <a:ln>
                  <a:noFill/>
                </a:ln>
                <a:solidFill>
                  <a:srgbClr val="33444C"/>
                </a:solidFill>
                <a:effectLst/>
                <a:latin typeface="Open Sans"/>
              </a:rPr>
              <a:t>:</a:t>
            </a:r>
            <a:r>
              <a:rPr kumimoji="0" lang="uk-UA" altLang="uk-UA" sz="9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pic>
        <p:nvPicPr>
          <p:cNvPr id="14" name="Рисунок 13"/>
          <p:cNvPicPr>
            <a:picLocks noChangeAspect="1"/>
          </p:cNvPicPr>
          <p:nvPr/>
        </p:nvPicPr>
        <p:blipFill>
          <a:blip r:embed="rId6"/>
          <a:stretch>
            <a:fillRect/>
          </a:stretch>
        </p:blipFill>
        <p:spPr>
          <a:xfrm>
            <a:off x="574752" y="2687148"/>
            <a:ext cx="590550" cy="514350"/>
          </a:xfrm>
          <a:prstGeom prst="rect">
            <a:avLst/>
          </a:prstGeom>
        </p:spPr>
      </p:pic>
      <p:sp>
        <p:nvSpPr>
          <p:cNvPr id="15" name="Rectangle 3"/>
          <p:cNvSpPr>
            <a:spLocks noChangeArrowheads="1"/>
          </p:cNvSpPr>
          <p:nvPr/>
        </p:nvSpPr>
        <p:spPr bwMode="auto">
          <a:xfrm>
            <a:off x="178419" y="3318602"/>
            <a:ext cx="4783874" cy="10155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2100" b="0" i="0" u="none" strike="noStrike" cap="none" normalizeH="0" baseline="0" dirty="0" err="1" smtClean="0">
                <a:ln>
                  <a:noFill/>
                </a:ln>
                <a:solidFill>
                  <a:srgbClr val="33444C"/>
                </a:solidFill>
                <a:effectLst/>
                <a:latin typeface="Geomanist Book"/>
              </a:rPr>
              <a:t>Step</a:t>
            </a:r>
            <a:r>
              <a:rPr kumimoji="0" lang="uk-UA" altLang="uk-UA" sz="2100" b="0" i="0" u="none" strike="noStrike" cap="none" normalizeH="0" baseline="0" dirty="0" smtClean="0">
                <a:ln>
                  <a:noFill/>
                </a:ln>
                <a:solidFill>
                  <a:srgbClr val="33444C"/>
                </a:solidFill>
                <a:effectLst/>
                <a:latin typeface="Geomanist Book"/>
              </a:rPr>
              <a:t> 2: </a:t>
            </a:r>
            <a:r>
              <a:rPr kumimoji="0" lang="uk-UA" altLang="uk-UA" sz="2100" b="0" i="0" u="none" strike="noStrike" cap="none" normalizeH="0" baseline="0" dirty="0" err="1" smtClean="0">
                <a:ln>
                  <a:noFill/>
                </a:ln>
                <a:solidFill>
                  <a:srgbClr val="33444C"/>
                </a:solidFill>
                <a:effectLst/>
                <a:latin typeface="Geomanist Book"/>
              </a:rPr>
              <a:t>Create</a:t>
            </a:r>
            <a:r>
              <a:rPr kumimoji="0" lang="uk-UA" altLang="uk-UA" sz="2100" b="0" i="0" u="none" strike="noStrike" cap="none" normalizeH="0" baseline="0" dirty="0" smtClean="0">
                <a:ln>
                  <a:noFill/>
                </a:ln>
                <a:solidFill>
                  <a:srgbClr val="33444C"/>
                </a:solidFill>
                <a:effectLst/>
                <a:latin typeface="Geomanist Book"/>
              </a:rPr>
              <a:t> a </a:t>
            </a:r>
            <a:r>
              <a:rPr kumimoji="0" lang="uk-UA" altLang="uk-UA" sz="2100" b="0" i="0" u="none" strike="noStrike" cap="none" normalizeH="0" baseline="0" dirty="0" err="1" smtClean="0">
                <a:ln>
                  <a:noFill/>
                </a:ln>
                <a:solidFill>
                  <a:srgbClr val="33444C"/>
                </a:solidFill>
                <a:effectLst/>
                <a:latin typeface="Geomanist Book"/>
              </a:rPr>
              <a:t>Dockerfile</a:t>
            </a:r>
            <a:endParaRPr kumimoji="0" lang="uk-UA" altLang="uk-UA" sz="2100" b="0" i="0" u="none" strike="noStrike" cap="none" normalizeH="0" baseline="0" dirty="0" smtClean="0">
              <a:ln>
                <a:noFill/>
              </a:ln>
              <a:solidFill>
                <a:srgbClr val="33444C"/>
              </a:solidFill>
              <a:effectLst/>
              <a:latin typeface="Geomanist Boo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444C"/>
                </a:solidFill>
                <a:effectLst/>
                <a:latin typeface="Open Sans"/>
              </a:rPr>
              <a:t>In</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this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step</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you</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write</a:t>
            </a:r>
            <a:r>
              <a:rPr kumimoji="0" lang="uk-UA" altLang="uk-UA" sz="1000" b="0" i="0" u="none" strike="noStrike" cap="none" normalizeH="0" baseline="0" dirty="0" smtClean="0">
                <a:ln>
                  <a:noFill/>
                </a:ln>
                <a:solidFill>
                  <a:srgbClr val="33444C"/>
                </a:solidFill>
                <a:effectLst/>
                <a:latin typeface="Open Sans"/>
              </a:rPr>
              <a:t> a </a:t>
            </a:r>
            <a:r>
              <a:rPr kumimoji="0" lang="uk-UA" altLang="uk-UA" sz="1000" b="1" i="0" u="none" strike="noStrike" cap="none" normalizeH="0" baseline="0" dirty="0" err="1" smtClean="0">
                <a:ln>
                  <a:noFill/>
                </a:ln>
                <a:solidFill>
                  <a:srgbClr val="33444C"/>
                </a:solidFill>
                <a:effectLst/>
                <a:latin typeface="Open Sans"/>
              </a:rPr>
              <a:t>Dockerfile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that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builds</a:t>
            </a:r>
            <a:r>
              <a:rPr kumimoji="0" lang="uk-UA" altLang="uk-UA" sz="1000" b="0" i="0" u="none" strike="noStrike" cap="none" normalizeH="0" baseline="0" dirty="0" smtClean="0">
                <a:ln>
                  <a:noFill/>
                </a:ln>
                <a:solidFill>
                  <a:srgbClr val="33444C"/>
                </a:solidFill>
                <a:effectLst/>
                <a:latin typeface="Open Sans"/>
              </a:rPr>
              <a:t> a </a:t>
            </a:r>
            <a:r>
              <a:rPr kumimoji="0" lang="uk-UA" altLang="uk-UA" sz="1000" b="0" i="0" u="none" strike="noStrike" cap="none" normalizeH="0" baseline="0" dirty="0" err="1" smtClean="0">
                <a:ln>
                  <a:noFill/>
                </a:ln>
                <a:solidFill>
                  <a:srgbClr val="33444C"/>
                </a:solidFill>
                <a:effectLst/>
                <a:latin typeface="Open Sans"/>
              </a:rPr>
              <a:t>Docker</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image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image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contains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all</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dependencies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Python</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application</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requires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including</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Python</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itself</a:t>
            </a:r>
            <a:r>
              <a:rPr kumimoji="0" lang="uk-UA" altLang="uk-UA" sz="1000" b="0" i="0" u="none" strike="noStrike" cap="none" normalizeH="0" baseline="0" dirty="0" smtClean="0">
                <a:ln>
                  <a:noFill/>
                </a:ln>
                <a:solidFill>
                  <a:srgbClr val="33444C"/>
                </a:solidFill>
                <a:effectLst/>
                <a:latin typeface="Open Sans"/>
              </a:rPr>
              <a:t>.</a:t>
            </a:r>
            <a:endParaRPr kumimoji="0" lang="uk-UA" altLang="uk-UA"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444C"/>
                </a:solidFill>
                <a:effectLst/>
                <a:latin typeface="Open Sans"/>
              </a:rPr>
              <a:t>In</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your</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project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directory</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create</a:t>
            </a:r>
            <a:r>
              <a:rPr kumimoji="0" lang="uk-UA" altLang="uk-UA" sz="1000" b="0" i="0" u="none" strike="noStrike" cap="none" normalizeH="0" baseline="0" dirty="0" smtClean="0">
                <a:ln>
                  <a:noFill/>
                </a:ln>
                <a:solidFill>
                  <a:srgbClr val="33444C"/>
                </a:solidFill>
                <a:effectLst/>
                <a:latin typeface="Open Sans"/>
              </a:rPr>
              <a:t> a </a:t>
            </a:r>
            <a:r>
              <a:rPr kumimoji="0" lang="uk-UA" altLang="uk-UA" sz="1000" b="0" i="0" u="none" strike="noStrike" cap="none" normalizeH="0" baseline="0" dirty="0" err="1" smtClean="0">
                <a:ln>
                  <a:noFill/>
                </a:ln>
                <a:solidFill>
                  <a:srgbClr val="33444C"/>
                </a:solidFill>
                <a:effectLst/>
                <a:latin typeface="Open Sans"/>
              </a:rPr>
              <a:t>file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named</a:t>
            </a:r>
            <a:r>
              <a:rPr kumimoji="0" lang="uk-UA" altLang="uk-UA" sz="1000" b="0" i="0" u="none" strike="noStrike" cap="none" normalizeH="0" baseline="0" dirty="0" smtClean="0">
                <a:ln>
                  <a:noFill/>
                </a:ln>
                <a:solidFill>
                  <a:srgbClr val="33444C"/>
                </a:solidFill>
                <a:effectLst/>
                <a:latin typeface="Open Sans"/>
              </a:rPr>
              <a:t> </a:t>
            </a:r>
            <a:r>
              <a:rPr kumimoji="0" lang="uk-UA" altLang="uk-UA" sz="900" b="0" i="0" u="none" strike="noStrike" cap="none" normalizeH="0" baseline="0" dirty="0" err="1" smtClean="0">
                <a:ln>
                  <a:noFill/>
                </a:ln>
                <a:solidFill>
                  <a:srgbClr val="0C5176"/>
                </a:solidFill>
                <a:effectLst/>
                <a:latin typeface="Menlo"/>
              </a:rPr>
              <a:t>Dockerfile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and</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paste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following</a:t>
            </a:r>
            <a:r>
              <a:rPr kumimoji="0" lang="uk-UA" altLang="uk-UA" sz="1000" b="0" i="0" u="none" strike="noStrike" cap="none" normalizeH="0" baseline="0" dirty="0" smtClean="0">
                <a:ln>
                  <a:noFill/>
                </a:ln>
                <a:solidFill>
                  <a:srgbClr val="33444C"/>
                </a:solidFill>
                <a:effectLst/>
                <a:latin typeface="Open Sans"/>
              </a:rPr>
              <a:t>:</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pic>
        <p:nvPicPr>
          <p:cNvPr id="16" name="Рисунок 15"/>
          <p:cNvPicPr>
            <a:picLocks noChangeAspect="1"/>
          </p:cNvPicPr>
          <p:nvPr/>
        </p:nvPicPr>
        <p:blipFill>
          <a:blip r:embed="rId7"/>
          <a:stretch>
            <a:fillRect/>
          </a:stretch>
        </p:blipFill>
        <p:spPr>
          <a:xfrm>
            <a:off x="178419" y="4441771"/>
            <a:ext cx="2562225" cy="1047750"/>
          </a:xfrm>
          <a:prstGeom prst="rect">
            <a:avLst/>
          </a:prstGeom>
        </p:spPr>
      </p:pic>
      <p:sp>
        <p:nvSpPr>
          <p:cNvPr id="18" name="Прямоугольник 17"/>
          <p:cNvSpPr/>
          <p:nvPr/>
        </p:nvSpPr>
        <p:spPr>
          <a:xfrm>
            <a:off x="1165302" y="4659641"/>
            <a:ext cx="3653564" cy="253916"/>
          </a:xfrm>
          <a:prstGeom prst="rect">
            <a:avLst/>
          </a:prstGeom>
        </p:spPr>
        <p:txBody>
          <a:bodyPr wrap="none">
            <a:spAutoFit/>
          </a:bodyPr>
          <a:lstStyle/>
          <a:p>
            <a:r>
              <a:rPr lang="uk-UA" altLang="uk-UA" sz="1050" dirty="0" err="1">
                <a:solidFill>
                  <a:srgbClr val="33444C"/>
                </a:solidFill>
                <a:latin typeface="Open Sans"/>
              </a:rPr>
              <a:t>Add</a:t>
            </a:r>
            <a:r>
              <a:rPr lang="uk-UA" altLang="uk-UA" sz="1050" dirty="0">
                <a:solidFill>
                  <a:srgbClr val="33444C"/>
                </a:solidFill>
                <a:latin typeface="Open Sans"/>
              </a:rPr>
              <a:t> </a:t>
            </a:r>
            <a:r>
              <a:rPr lang="uk-UA" altLang="uk-UA" sz="1050" dirty="0" err="1">
                <a:solidFill>
                  <a:srgbClr val="33444C"/>
                </a:solidFill>
                <a:latin typeface="Open Sans"/>
              </a:rPr>
              <a:t>the</a:t>
            </a:r>
            <a:r>
              <a:rPr lang="uk-UA" altLang="uk-UA" sz="1050" dirty="0">
                <a:solidFill>
                  <a:srgbClr val="33444C"/>
                </a:solidFill>
                <a:latin typeface="Open Sans"/>
              </a:rPr>
              <a:t> </a:t>
            </a:r>
            <a:r>
              <a:rPr lang="uk-UA" altLang="uk-UA" sz="1050" dirty="0" err="1">
                <a:solidFill>
                  <a:srgbClr val="33444C"/>
                </a:solidFill>
                <a:latin typeface="Open Sans"/>
              </a:rPr>
              <a:t>current</a:t>
            </a:r>
            <a:r>
              <a:rPr lang="uk-UA" altLang="uk-UA" sz="1050" dirty="0">
                <a:solidFill>
                  <a:srgbClr val="33444C"/>
                </a:solidFill>
                <a:latin typeface="Open Sans"/>
              </a:rPr>
              <a:t> </a:t>
            </a:r>
            <a:r>
              <a:rPr lang="uk-UA" altLang="uk-UA" sz="1050" dirty="0" err="1">
                <a:solidFill>
                  <a:srgbClr val="33444C"/>
                </a:solidFill>
                <a:latin typeface="Open Sans"/>
              </a:rPr>
              <a:t>directory</a:t>
            </a:r>
            <a:r>
              <a:rPr lang="uk-UA" altLang="uk-UA" sz="1050" dirty="0">
                <a:solidFill>
                  <a:srgbClr val="33444C"/>
                </a:solidFill>
                <a:latin typeface="Open Sans"/>
              </a:rPr>
              <a:t> </a:t>
            </a:r>
            <a:r>
              <a:rPr lang="uk-UA" altLang="uk-UA" sz="1050" dirty="0">
                <a:solidFill>
                  <a:srgbClr val="0C5176"/>
                </a:solidFill>
                <a:latin typeface="Menlo"/>
              </a:rPr>
              <a:t>.</a:t>
            </a:r>
            <a:r>
              <a:rPr lang="uk-UA" altLang="uk-UA" sz="1050" dirty="0">
                <a:solidFill>
                  <a:srgbClr val="33444C"/>
                </a:solidFill>
                <a:latin typeface="Open Sans"/>
              </a:rPr>
              <a:t> </a:t>
            </a:r>
            <a:r>
              <a:rPr lang="uk-UA" altLang="uk-UA" sz="1050" dirty="0" err="1">
                <a:solidFill>
                  <a:srgbClr val="33444C"/>
                </a:solidFill>
                <a:latin typeface="Open Sans"/>
              </a:rPr>
              <a:t>into</a:t>
            </a:r>
            <a:r>
              <a:rPr lang="uk-UA" altLang="uk-UA" sz="1050" dirty="0">
                <a:solidFill>
                  <a:srgbClr val="33444C"/>
                </a:solidFill>
                <a:latin typeface="Open Sans"/>
              </a:rPr>
              <a:t> </a:t>
            </a:r>
            <a:r>
              <a:rPr lang="uk-UA" altLang="uk-UA" sz="1050" dirty="0" err="1">
                <a:solidFill>
                  <a:srgbClr val="33444C"/>
                </a:solidFill>
                <a:latin typeface="Open Sans"/>
              </a:rPr>
              <a:t>the</a:t>
            </a:r>
            <a:r>
              <a:rPr lang="uk-UA" altLang="uk-UA" sz="1050" dirty="0">
                <a:solidFill>
                  <a:srgbClr val="33444C"/>
                </a:solidFill>
                <a:latin typeface="Open Sans"/>
              </a:rPr>
              <a:t> </a:t>
            </a:r>
            <a:r>
              <a:rPr lang="uk-UA" altLang="uk-UA" sz="1050" dirty="0" err="1">
                <a:solidFill>
                  <a:srgbClr val="33444C"/>
                </a:solidFill>
                <a:latin typeface="Open Sans"/>
              </a:rPr>
              <a:t>path</a:t>
            </a:r>
            <a:r>
              <a:rPr lang="uk-UA" altLang="uk-UA" sz="1050" dirty="0">
                <a:solidFill>
                  <a:srgbClr val="33444C"/>
                </a:solidFill>
                <a:latin typeface="Open Sans"/>
              </a:rPr>
              <a:t> </a:t>
            </a:r>
            <a:r>
              <a:rPr lang="uk-UA" altLang="uk-UA" sz="1050" dirty="0">
                <a:solidFill>
                  <a:srgbClr val="0C5176"/>
                </a:solidFill>
                <a:latin typeface="Menlo"/>
              </a:rPr>
              <a:t>/</a:t>
            </a:r>
            <a:r>
              <a:rPr lang="uk-UA" altLang="uk-UA" sz="1050" dirty="0" err="1">
                <a:solidFill>
                  <a:srgbClr val="0C5176"/>
                </a:solidFill>
                <a:latin typeface="Menlo"/>
              </a:rPr>
              <a:t>code</a:t>
            </a:r>
            <a:r>
              <a:rPr lang="uk-UA" altLang="uk-UA" sz="1050" dirty="0">
                <a:solidFill>
                  <a:srgbClr val="33444C"/>
                </a:solidFill>
                <a:latin typeface="Open Sans"/>
              </a:rPr>
              <a:t> </a:t>
            </a:r>
            <a:r>
              <a:rPr lang="uk-UA" altLang="uk-UA" sz="1050" dirty="0" err="1">
                <a:solidFill>
                  <a:srgbClr val="33444C"/>
                </a:solidFill>
                <a:latin typeface="Open Sans"/>
              </a:rPr>
              <a:t>in</a:t>
            </a:r>
            <a:r>
              <a:rPr lang="uk-UA" altLang="uk-UA" sz="1050" dirty="0">
                <a:solidFill>
                  <a:srgbClr val="33444C"/>
                </a:solidFill>
                <a:latin typeface="Open Sans"/>
              </a:rPr>
              <a:t> </a:t>
            </a:r>
            <a:r>
              <a:rPr lang="uk-UA" altLang="uk-UA" sz="1050" dirty="0" err="1">
                <a:solidFill>
                  <a:srgbClr val="33444C"/>
                </a:solidFill>
                <a:latin typeface="Open Sans"/>
              </a:rPr>
              <a:t>the</a:t>
            </a:r>
            <a:r>
              <a:rPr lang="uk-UA" altLang="uk-UA" sz="1050" dirty="0">
                <a:solidFill>
                  <a:srgbClr val="33444C"/>
                </a:solidFill>
                <a:latin typeface="Open Sans"/>
              </a:rPr>
              <a:t> </a:t>
            </a:r>
            <a:r>
              <a:rPr lang="uk-UA" altLang="uk-UA" sz="1050" b="1" dirty="0" err="1">
                <a:solidFill>
                  <a:srgbClr val="33444C"/>
                </a:solidFill>
                <a:latin typeface="Open Sans"/>
              </a:rPr>
              <a:t>image</a:t>
            </a:r>
            <a:endParaRPr lang="uk-UA" sz="1050" b="1" dirty="0"/>
          </a:p>
        </p:txBody>
      </p:sp>
      <p:cxnSp>
        <p:nvCxnSpPr>
          <p:cNvPr id="20" name="Прямая соединительная линия 19"/>
          <p:cNvCxnSpPr/>
          <p:nvPr/>
        </p:nvCxnSpPr>
        <p:spPr>
          <a:xfrm>
            <a:off x="541299" y="4868953"/>
            <a:ext cx="1054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flipH="1">
            <a:off x="702528" y="4868953"/>
            <a:ext cx="33453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a:off x="2723214" y="4865239"/>
            <a:ext cx="1054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flipH="1">
            <a:off x="3609273" y="4865239"/>
            <a:ext cx="33453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Rectangle 5"/>
          <p:cNvSpPr>
            <a:spLocks noChangeArrowheads="1"/>
          </p:cNvSpPr>
          <p:nvPr/>
        </p:nvSpPr>
        <p:spPr bwMode="auto">
          <a:xfrm>
            <a:off x="1319560" y="4786599"/>
            <a:ext cx="5497551" cy="3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444C"/>
                </a:solidFill>
                <a:effectLst/>
                <a:latin typeface="Open Sans"/>
              </a:rPr>
              <a:t>Set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working</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directory</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to</a:t>
            </a:r>
            <a:r>
              <a:rPr kumimoji="0" lang="uk-UA" altLang="uk-UA" sz="1000" b="0" i="0" u="none" strike="noStrike" cap="none" normalizeH="0" baseline="0" dirty="0" smtClean="0">
                <a:ln>
                  <a:noFill/>
                </a:ln>
                <a:solidFill>
                  <a:srgbClr val="33444C"/>
                </a:solidFill>
                <a:effectLst/>
                <a:latin typeface="Open Sans"/>
              </a:rPr>
              <a:t> </a:t>
            </a:r>
            <a:r>
              <a:rPr kumimoji="0" lang="uk-UA" altLang="uk-UA" sz="900" b="0" i="0" u="none" strike="noStrike" cap="none" normalizeH="0" baseline="0" dirty="0" smtClean="0">
                <a:ln>
                  <a:noFill/>
                </a:ln>
                <a:solidFill>
                  <a:srgbClr val="0C5176"/>
                </a:solidFill>
                <a:effectLst/>
                <a:latin typeface="Menlo"/>
              </a:rPr>
              <a:t>/</a:t>
            </a:r>
            <a:r>
              <a:rPr kumimoji="0" lang="uk-UA" altLang="uk-UA" sz="900" b="0" i="0" u="none" strike="noStrike" cap="none" normalizeH="0" baseline="0" dirty="0" err="1" smtClean="0">
                <a:ln>
                  <a:noFill/>
                </a:ln>
                <a:solidFill>
                  <a:srgbClr val="0C5176"/>
                </a:solidFill>
                <a:effectLst/>
                <a:latin typeface="Menlo"/>
              </a:rPr>
              <a:t>code</a:t>
            </a:r>
            <a:r>
              <a:rPr kumimoji="0" lang="uk-UA" altLang="uk-UA" sz="9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pic>
        <p:nvPicPr>
          <p:cNvPr id="26" name="Рисунок 25"/>
          <p:cNvPicPr>
            <a:picLocks noChangeAspect="1"/>
          </p:cNvPicPr>
          <p:nvPr/>
        </p:nvPicPr>
        <p:blipFill>
          <a:blip r:embed="rId8"/>
          <a:stretch>
            <a:fillRect/>
          </a:stretch>
        </p:blipFill>
        <p:spPr>
          <a:xfrm>
            <a:off x="2735066" y="5171247"/>
            <a:ext cx="4521500" cy="1644182"/>
          </a:xfrm>
          <a:prstGeom prst="rect">
            <a:avLst/>
          </a:prstGeom>
        </p:spPr>
      </p:pic>
      <p:sp>
        <p:nvSpPr>
          <p:cNvPr id="27" name="Прямоугольник 26"/>
          <p:cNvSpPr/>
          <p:nvPr/>
        </p:nvSpPr>
        <p:spPr>
          <a:xfrm>
            <a:off x="1211766" y="5597100"/>
            <a:ext cx="2201885" cy="923330"/>
          </a:xfrm>
          <a:prstGeom prst="rect">
            <a:avLst/>
          </a:prstGeom>
        </p:spPr>
        <p:txBody>
          <a:bodyPr wrap="square">
            <a:spAutoFit/>
          </a:bodyPr>
          <a:lstStyle/>
          <a:p>
            <a:r>
              <a:rPr lang="en-US" dirty="0">
                <a:solidFill>
                  <a:srgbClr val="33444C"/>
                </a:solidFill>
                <a:latin typeface="Geomanist Book"/>
              </a:rPr>
              <a:t>Step 3: Define services in a Compose file</a:t>
            </a:r>
            <a:endParaRPr lang="en-US" b="0" i="0" dirty="0">
              <a:solidFill>
                <a:srgbClr val="33444C"/>
              </a:solidFill>
              <a:effectLst/>
              <a:latin typeface="Geomanist Book"/>
            </a:endParaRPr>
          </a:p>
        </p:txBody>
      </p:sp>
      <p:sp>
        <p:nvSpPr>
          <p:cNvPr id="28" name="Rectangle 6"/>
          <p:cNvSpPr>
            <a:spLocks noChangeArrowheads="1"/>
          </p:cNvSpPr>
          <p:nvPr/>
        </p:nvSpPr>
        <p:spPr bwMode="auto">
          <a:xfrm>
            <a:off x="3886200" y="5500698"/>
            <a:ext cx="2152185" cy="3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smtClean="0">
                <a:ln>
                  <a:noFill/>
                </a:ln>
                <a:solidFill>
                  <a:srgbClr val="33444C"/>
                </a:solidFill>
                <a:effectLst/>
                <a:latin typeface="Open Sans"/>
              </a:rPr>
              <a:t> defines two services, </a:t>
            </a:r>
            <a:r>
              <a:rPr kumimoji="0" lang="uk-UA" altLang="uk-UA" sz="900" b="0" i="0" u="none" strike="noStrike" cap="none" normalizeH="0" baseline="0" smtClean="0">
                <a:ln>
                  <a:noFill/>
                </a:ln>
                <a:solidFill>
                  <a:srgbClr val="0C5176"/>
                </a:solidFill>
                <a:effectLst/>
                <a:latin typeface="Menlo"/>
              </a:rPr>
              <a:t>web</a:t>
            </a:r>
            <a:r>
              <a:rPr kumimoji="0" lang="uk-UA" altLang="uk-UA" sz="1000" b="0" i="0" u="none" strike="noStrike" cap="none" normalizeH="0" baseline="0" smtClean="0">
                <a:ln>
                  <a:noFill/>
                </a:ln>
                <a:solidFill>
                  <a:srgbClr val="33444C"/>
                </a:solidFill>
                <a:effectLst/>
                <a:latin typeface="Open Sans"/>
              </a:rPr>
              <a:t> and </a:t>
            </a:r>
            <a:r>
              <a:rPr kumimoji="0" lang="uk-UA" altLang="uk-UA" sz="900" b="0" i="0" u="none" strike="noStrike" cap="none" normalizeH="0" baseline="0" smtClean="0">
                <a:ln>
                  <a:noFill/>
                </a:ln>
                <a:solidFill>
                  <a:srgbClr val="0C5176"/>
                </a:solidFill>
                <a:effectLst/>
                <a:latin typeface="Menlo"/>
              </a:rPr>
              <a:t>redis</a:t>
            </a:r>
            <a:r>
              <a:rPr kumimoji="0" lang="uk-UA" altLang="uk-UA" sz="900" b="0" i="0" u="none" strike="noStrike" cap="none" normalizeH="0" baseline="0" smtClean="0">
                <a:ln>
                  <a:noFill/>
                </a:ln>
                <a:solidFill>
                  <a:schemeClr val="tx1"/>
                </a:solidFill>
                <a:effectLst/>
              </a:rPr>
              <a:t> </a:t>
            </a:r>
            <a:endParaRPr kumimoji="0" lang="uk-UA" altLang="uk-UA" sz="1800" b="0" i="0" u="none" strike="noStrike" cap="none" normalizeH="0" baseline="0" smtClean="0">
              <a:ln>
                <a:noFill/>
              </a:ln>
              <a:solidFill>
                <a:schemeClr val="tx1"/>
              </a:solidFill>
              <a:effectLst/>
              <a:latin typeface="Arial" panose="020B0604020202020204" pitchFamily="34" charset="0"/>
            </a:endParaRPr>
          </a:p>
        </p:txBody>
      </p:sp>
      <p:cxnSp>
        <p:nvCxnSpPr>
          <p:cNvPr id="30" name="Прямая соединительная линия 29"/>
          <p:cNvCxnSpPr/>
          <p:nvPr/>
        </p:nvCxnSpPr>
        <p:spPr>
          <a:xfrm>
            <a:off x="3044284" y="6069916"/>
            <a:ext cx="29736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3077737" y="6601522"/>
            <a:ext cx="313612" cy="111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886200" y="6258820"/>
            <a:ext cx="3975768" cy="261610"/>
          </a:xfrm>
          <a:prstGeom prst="rect">
            <a:avLst/>
          </a:prstGeom>
          <a:noFill/>
        </p:spPr>
        <p:txBody>
          <a:bodyPr wrap="none" rtlCol="0">
            <a:spAutoFit/>
          </a:bodyPr>
          <a:lstStyle/>
          <a:p>
            <a:r>
              <a:rPr lang="uk-UA" sz="1100" dirty="0" smtClean="0"/>
              <a:t>Виставити </a:t>
            </a:r>
            <a:r>
              <a:rPr lang="en-US" sz="1100" dirty="0" smtClean="0"/>
              <a:t>port 5000 </a:t>
            </a:r>
            <a:r>
              <a:rPr lang="ru-RU" sz="1100" dirty="0" smtClean="0"/>
              <a:t>на контейнер</a:t>
            </a:r>
            <a:r>
              <a:rPr lang="uk-UA" sz="1100" dirty="0" smtClean="0"/>
              <a:t>і на </a:t>
            </a:r>
            <a:r>
              <a:rPr lang="en-US" sz="1100" dirty="0" smtClean="0"/>
              <a:t>port </a:t>
            </a:r>
            <a:r>
              <a:rPr lang="ru-RU" sz="1100" dirty="0" smtClean="0"/>
              <a:t>5000 на </a:t>
            </a:r>
            <a:r>
              <a:rPr lang="en-US" sz="1100" dirty="0" smtClean="0"/>
              <a:t>host </a:t>
            </a:r>
            <a:r>
              <a:rPr lang="uk-UA" sz="1100" dirty="0" smtClean="0"/>
              <a:t>машині</a:t>
            </a:r>
            <a:endParaRPr lang="uk-UA" sz="1100" dirty="0"/>
          </a:p>
        </p:txBody>
      </p:sp>
      <p:pic>
        <p:nvPicPr>
          <p:cNvPr id="34" name="Рисунок 33"/>
          <p:cNvPicPr>
            <a:picLocks noChangeAspect="1"/>
          </p:cNvPicPr>
          <p:nvPr/>
        </p:nvPicPr>
        <p:blipFill>
          <a:blip r:embed="rId9"/>
          <a:stretch>
            <a:fillRect/>
          </a:stretch>
        </p:blipFill>
        <p:spPr>
          <a:xfrm>
            <a:off x="4400008" y="6576624"/>
            <a:ext cx="3461960" cy="182208"/>
          </a:xfrm>
          <a:prstGeom prst="rect">
            <a:avLst/>
          </a:prstGeom>
        </p:spPr>
      </p:pic>
      <p:sp>
        <p:nvSpPr>
          <p:cNvPr id="36" name="Прямоугольник 35"/>
          <p:cNvSpPr/>
          <p:nvPr/>
        </p:nvSpPr>
        <p:spPr>
          <a:xfrm>
            <a:off x="3386254" y="6412261"/>
            <a:ext cx="1146468" cy="230832"/>
          </a:xfrm>
          <a:prstGeom prst="rect">
            <a:avLst/>
          </a:prstGeom>
        </p:spPr>
        <p:txBody>
          <a:bodyPr wrap="none">
            <a:spAutoFit/>
          </a:bodyPr>
          <a:lstStyle/>
          <a:p>
            <a:pPr lvl="0" eaLnBrk="0" fontAlgn="base" hangingPunct="0">
              <a:spcBef>
                <a:spcPct val="0"/>
              </a:spcBef>
              <a:spcAft>
                <a:spcPct val="0"/>
              </a:spcAft>
            </a:pPr>
            <a:r>
              <a:rPr lang="uk-UA" altLang="uk-UA" sz="900" dirty="0" err="1">
                <a:solidFill>
                  <a:srgbClr val="333333"/>
                </a:solidFill>
                <a:latin typeface="Consolas" panose="020B0609020204030204" pitchFamily="49" charset="0"/>
              </a:rPr>
              <a:t>redis</a:t>
            </a:r>
            <a:r>
              <a:rPr lang="uk-UA" altLang="uk-UA" sz="900" dirty="0">
                <a:solidFill>
                  <a:srgbClr val="333333"/>
                </a:solidFill>
                <a:latin typeface="Consolas" panose="020B0609020204030204" pitchFamily="49" charset="0"/>
              </a:rPr>
              <a:t>:&lt;</a:t>
            </a:r>
            <a:r>
              <a:rPr lang="uk-UA" altLang="uk-UA" sz="900" dirty="0" err="1">
                <a:solidFill>
                  <a:srgbClr val="333333"/>
                </a:solidFill>
                <a:latin typeface="Consolas" panose="020B0609020204030204" pitchFamily="49" charset="0"/>
              </a:rPr>
              <a:t>version</a:t>
            </a:r>
            <a:r>
              <a:rPr lang="uk-UA" altLang="uk-UA" sz="900" dirty="0">
                <a:solidFill>
                  <a:srgbClr val="333333"/>
                </a:solidFill>
                <a:latin typeface="Consolas" panose="020B0609020204030204" pitchFamily="49" charset="0"/>
              </a:rPr>
              <a:t>&gt;</a:t>
            </a:r>
            <a:endParaRPr lang="uk-UA" altLang="uk-UA" sz="900" dirty="0">
              <a:solidFill>
                <a:srgbClr val="147698"/>
              </a:solidFill>
              <a:latin typeface="Helvetica Neue"/>
            </a:endParaRPr>
          </a:p>
        </p:txBody>
      </p:sp>
      <p:sp>
        <p:nvSpPr>
          <p:cNvPr id="37" name="Прямоугольник 36"/>
          <p:cNvSpPr/>
          <p:nvPr/>
        </p:nvSpPr>
        <p:spPr>
          <a:xfrm>
            <a:off x="7256566" y="4498726"/>
            <a:ext cx="4826962" cy="369332"/>
          </a:xfrm>
          <a:prstGeom prst="rect">
            <a:avLst/>
          </a:prstGeom>
        </p:spPr>
        <p:txBody>
          <a:bodyPr wrap="none">
            <a:spAutoFit/>
          </a:bodyPr>
          <a:lstStyle/>
          <a:p>
            <a:r>
              <a:rPr lang="en-US" dirty="0">
                <a:solidFill>
                  <a:srgbClr val="33444C"/>
                </a:solidFill>
                <a:latin typeface="Geomanist Book"/>
              </a:rPr>
              <a:t>Step 4: Build and run your app with Compose</a:t>
            </a:r>
            <a:endParaRPr lang="en-US" b="0" i="0" dirty="0">
              <a:solidFill>
                <a:srgbClr val="33444C"/>
              </a:solidFill>
              <a:effectLst/>
              <a:latin typeface="Geomanist Book"/>
            </a:endParaRPr>
          </a:p>
        </p:txBody>
      </p:sp>
      <p:pic>
        <p:nvPicPr>
          <p:cNvPr id="38" name="Рисунок 37"/>
          <p:cNvPicPr>
            <a:picLocks noChangeAspect="1"/>
          </p:cNvPicPr>
          <p:nvPr/>
        </p:nvPicPr>
        <p:blipFill>
          <a:blip r:embed="rId10"/>
          <a:stretch>
            <a:fillRect/>
          </a:stretch>
        </p:blipFill>
        <p:spPr>
          <a:xfrm>
            <a:off x="8066179" y="4865239"/>
            <a:ext cx="3293066" cy="1925606"/>
          </a:xfrm>
          <a:prstGeom prst="rect">
            <a:avLst/>
          </a:prstGeom>
        </p:spPr>
      </p:pic>
      <p:cxnSp>
        <p:nvCxnSpPr>
          <p:cNvPr id="40" name="Прямая соединительная линия 39"/>
          <p:cNvCxnSpPr/>
          <p:nvPr/>
        </p:nvCxnSpPr>
        <p:spPr>
          <a:xfrm>
            <a:off x="8220765" y="5089501"/>
            <a:ext cx="9027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Прямоугольник 40"/>
          <p:cNvSpPr/>
          <p:nvPr/>
        </p:nvSpPr>
        <p:spPr>
          <a:xfrm>
            <a:off x="5116894" y="4124916"/>
            <a:ext cx="2437700" cy="938719"/>
          </a:xfrm>
          <a:prstGeom prst="rect">
            <a:avLst/>
          </a:prstGeom>
        </p:spPr>
        <p:txBody>
          <a:bodyPr wrap="square">
            <a:spAutoFit/>
          </a:bodyPr>
          <a:lstStyle/>
          <a:p>
            <a:r>
              <a:rPr lang="en-US" sz="1100" dirty="0">
                <a:solidFill>
                  <a:srgbClr val="33444C"/>
                </a:solidFill>
                <a:latin typeface="Open Sans"/>
              </a:rPr>
              <a:t>Compose pulls a </a:t>
            </a:r>
            <a:r>
              <a:rPr lang="en-US" sz="1100" dirty="0" err="1">
                <a:solidFill>
                  <a:srgbClr val="33444C"/>
                </a:solidFill>
                <a:latin typeface="Open Sans"/>
              </a:rPr>
              <a:t>Redis</a:t>
            </a:r>
            <a:r>
              <a:rPr lang="en-US" sz="1100" dirty="0">
                <a:solidFill>
                  <a:srgbClr val="33444C"/>
                </a:solidFill>
                <a:latin typeface="Open Sans"/>
              </a:rPr>
              <a:t> image, builds an image for your code, and starts the services you defined. In this case, the code is statically copied into the image at build time</a:t>
            </a:r>
            <a:endParaRPr lang="uk-UA" sz="1100" dirty="0"/>
          </a:p>
        </p:txBody>
      </p:sp>
      <p:cxnSp>
        <p:nvCxnSpPr>
          <p:cNvPr id="43" name="Прямая со стрелкой 42"/>
          <p:cNvCxnSpPr/>
          <p:nvPr/>
        </p:nvCxnSpPr>
        <p:spPr>
          <a:xfrm flipH="1" flipV="1">
            <a:off x="7256566" y="4786599"/>
            <a:ext cx="809613" cy="192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p:nvPr/>
        </p:nvCxnSpPr>
        <p:spPr>
          <a:xfrm flipH="1">
            <a:off x="4962292" y="4659641"/>
            <a:ext cx="1076093" cy="841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Рисунок 45"/>
          <p:cNvPicPr>
            <a:picLocks noChangeAspect="1"/>
          </p:cNvPicPr>
          <p:nvPr/>
        </p:nvPicPr>
        <p:blipFill>
          <a:blip r:embed="rId11"/>
          <a:stretch>
            <a:fillRect/>
          </a:stretch>
        </p:blipFill>
        <p:spPr>
          <a:xfrm>
            <a:off x="4820393" y="1842678"/>
            <a:ext cx="2436173" cy="892229"/>
          </a:xfrm>
          <a:prstGeom prst="rect">
            <a:avLst/>
          </a:prstGeom>
        </p:spPr>
      </p:pic>
      <p:cxnSp>
        <p:nvCxnSpPr>
          <p:cNvPr id="48" name="Прямая со стрелкой 47"/>
          <p:cNvCxnSpPr/>
          <p:nvPr/>
        </p:nvCxnSpPr>
        <p:spPr>
          <a:xfrm flipH="1" flipV="1">
            <a:off x="7256566" y="3309866"/>
            <a:ext cx="2812985" cy="252028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9" name="Рисунок 48"/>
          <p:cNvPicPr>
            <a:picLocks noChangeAspect="1"/>
          </p:cNvPicPr>
          <p:nvPr/>
        </p:nvPicPr>
        <p:blipFill>
          <a:blip r:embed="rId12"/>
          <a:stretch>
            <a:fillRect/>
          </a:stretch>
        </p:blipFill>
        <p:spPr>
          <a:xfrm>
            <a:off x="5021858" y="2734182"/>
            <a:ext cx="2161131" cy="856734"/>
          </a:xfrm>
          <a:prstGeom prst="rect">
            <a:avLst/>
          </a:prstGeom>
        </p:spPr>
      </p:pic>
      <p:sp>
        <p:nvSpPr>
          <p:cNvPr id="50" name="Прямоугольник 49"/>
          <p:cNvSpPr/>
          <p:nvPr/>
        </p:nvSpPr>
        <p:spPr>
          <a:xfrm>
            <a:off x="5274527" y="2152186"/>
            <a:ext cx="234176" cy="23024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51" name="Рисунок 50"/>
          <p:cNvPicPr>
            <a:picLocks noChangeAspect="1"/>
          </p:cNvPicPr>
          <p:nvPr/>
        </p:nvPicPr>
        <p:blipFill>
          <a:blip r:embed="rId13"/>
          <a:stretch>
            <a:fillRect/>
          </a:stretch>
        </p:blipFill>
        <p:spPr>
          <a:xfrm>
            <a:off x="9229492" y="17104"/>
            <a:ext cx="552450" cy="238125"/>
          </a:xfrm>
          <a:prstGeom prst="rect">
            <a:avLst/>
          </a:prstGeom>
        </p:spPr>
      </p:pic>
    </p:spTree>
    <p:extLst>
      <p:ext uri="{BB962C8B-B14F-4D97-AF65-F5344CB8AC3E}">
        <p14:creationId xmlns:p14="http://schemas.microsoft.com/office/powerpoint/2010/main" val="3121498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68197" y="220817"/>
            <a:ext cx="6324600" cy="1019175"/>
          </a:xfrm>
          <a:prstGeom prst="rect">
            <a:avLst/>
          </a:prstGeom>
        </p:spPr>
      </p:pic>
      <p:cxnSp>
        <p:nvCxnSpPr>
          <p:cNvPr id="4" name="Прямая соединительная линия 3"/>
          <p:cNvCxnSpPr/>
          <p:nvPr/>
        </p:nvCxnSpPr>
        <p:spPr>
          <a:xfrm flipV="1">
            <a:off x="168197" y="797310"/>
            <a:ext cx="1203403" cy="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 name="Прямая соединительная линия 5"/>
          <p:cNvCxnSpPr/>
          <p:nvPr/>
        </p:nvCxnSpPr>
        <p:spPr>
          <a:xfrm flipV="1">
            <a:off x="179348" y="1126273"/>
            <a:ext cx="690447" cy="1115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flipV="1">
            <a:off x="356840" y="434898"/>
            <a:ext cx="1103971" cy="111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Рисунок 8"/>
          <p:cNvPicPr>
            <a:picLocks noChangeAspect="1"/>
          </p:cNvPicPr>
          <p:nvPr/>
        </p:nvPicPr>
        <p:blipFill>
          <a:blip r:embed="rId3"/>
          <a:stretch>
            <a:fillRect/>
          </a:stretch>
        </p:blipFill>
        <p:spPr>
          <a:xfrm>
            <a:off x="179348" y="1549785"/>
            <a:ext cx="1819275" cy="266700"/>
          </a:xfrm>
          <a:prstGeom prst="rect">
            <a:avLst/>
          </a:prstGeom>
        </p:spPr>
      </p:pic>
      <p:sp>
        <p:nvSpPr>
          <p:cNvPr id="10" name="TextBox 9"/>
          <p:cNvSpPr txBox="1"/>
          <p:nvPr/>
        </p:nvSpPr>
        <p:spPr>
          <a:xfrm>
            <a:off x="-27116" y="1199622"/>
            <a:ext cx="2797432" cy="369332"/>
          </a:xfrm>
          <a:prstGeom prst="rect">
            <a:avLst/>
          </a:prstGeom>
          <a:noFill/>
        </p:spPr>
        <p:txBody>
          <a:bodyPr wrap="none" rtlCol="0">
            <a:spAutoFit/>
          </a:bodyPr>
          <a:lstStyle/>
          <a:p>
            <a:r>
              <a:rPr lang="uk-UA" dirty="0" smtClean="0"/>
              <a:t>Детальний розгляд образу</a:t>
            </a:r>
            <a:endParaRPr lang="uk-UA" dirty="0"/>
          </a:p>
        </p:txBody>
      </p:sp>
      <p:cxnSp>
        <p:nvCxnSpPr>
          <p:cNvPr id="12" name="Прямая со стрелкой 11"/>
          <p:cNvCxnSpPr/>
          <p:nvPr/>
        </p:nvCxnSpPr>
        <p:spPr>
          <a:xfrm flipV="1">
            <a:off x="1460811" y="568712"/>
            <a:ext cx="537812" cy="11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flipV="1">
            <a:off x="1862254" y="557561"/>
            <a:ext cx="1360448" cy="1125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702526" y="1749579"/>
            <a:ext cx="41991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Рисунок 16"/>
          <p:cNvPicPr>
            <a:picLocks noChangeAspect="1"/>
          </p:cNvPicPr>
          <p:nvPr/>
        </p:nvPicPr>
        <p:blipFill>
          <a:blip r:embed="rId4"/>
          <a:stretch>
            <a:fillRect/>
          </a:stretch>
        </p:blipFill>
        <p:spPr>
          <a:xfrm>
            <a:off x="3692680" y="1649566"/>
            <a:ext cx="1343025" cy="200025"/>
          </a:xfrm>
          <a:prstGeom prst="rect">
            <a:avLst/>
          </a:prstGeom>
        </p:spPr>
      </p:pic>
      <p:sp>
        <p:nvSpPr>
          <p:cNvPr id="18" name="Прямоугольник 17"/>
          <p:cNvSpPr/>
          <p:nvPr/>
        </p:nvSpPr>
        <p:spPr>
          <a:xfrm>
            <a:off x="3361332" y="1313803"/>
            <a:ext cx="2210862" cy="369332"/>
          </a:xfrm>
          <a:prstGeom prst="rect">
            <a:avLst/>
          </a:prstGeom>
        </p:spPr>
        <p:txBody>
          <a:bodyPr wrap="none">
            <a:spAutoFit/>
          </a:bodyPr>
          <a:lstStyle/>
          <a:p>
            <a:r>
              <a:rPr lang="en-US" dirty="0">
                <a:solidFill>
                  <a:srgbClr val="33444C"/>
                </a:solidFill>
                <a:latin typeface="Open Sans"/>
              </a:rPr>
              <a:t>Stop the application</a:t>
            </a:r>
            <a:endParaRPr lang="uk-UA" dirty="0"/>
          </a:p>
        </p:txBody>
      </p:sp>
      <p:sp>
        <p:nvSpPr>
          <p:cNvPr id="20" name="Прямоугольник 19"/>
          <p:cNvSpPr/>
          <p:nvPr/>
        </p:nvSpPr>
        <p:spPr>
          <a:xfrm>
            <a:off x="132414" y="2000688"/>
            <a:ext cx="5391219" cy="369332"/>
          </a:xfrm>
          <a:prstGeom prst="rect">
            <a:avLst/>
          </a:prstGeom>
        </p:spPr>
        <p:txBody>
          <a:bodyPr wrap="none">
            <a:spAutoFit/>
          </a:bodyPr>
          <a:lstStyle/>
          <a:p>
            <a:r>
              <a:rPr lang="en-US" dirty="0">
                <a:solidFill>
                  <a:srgbClr val="33444C"/>
                </a:solidFill>
                <a:latin typeface="Geomanist Book"/>
              </a:rPr>
              <a:t>Step 5: Edit the Compose file to add a </a:t>
            </a:r>
            <a:r>
              <a:rPr lang="en-US" b="1" dirty="0">
                <a:solidFill>
                  <a:srgbClr val="33444C"/>
                </a:solidFill>
                <a:latin typeface="Geomanist Book"/>
              </a:rPr>
              <a:t>bind mount</a:t>
            </a:r>
            <a:endParaRPr lang="en-US" b="1" i="0" dirty="0">
              <a:solidFill>
                <a:srgbClr val="33444C"/>
              </a:solidFill>
              <a:effectLst/>
              <a:latin typeface="Geomanist Book"/>
            </a:endParaRPr>
          </a:p>
        </p:txBody>
      </p:sp>
      <p:pic>
        <p:nvPicPr>
          <p:cNvPr id="2050" name="Picture 2" descr="types of mounts and where they live on the Docker ho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6251" y="25554"/>
            <a:ext cx="4772025" cy="24288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3"/>
          <p:cNvSpPr>
            <a:spLocks noChangeArrowheads="1"/>
          </p:cNvSpPr>
          <p:nvPr/>
        </p:nvSpPr>
        <p:spPr bwMode="auto">
          <a:xfrm>
            <a:off x="2449474" y="2160157"/>
            <a:ext cx="3692680" cy="100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new</a:t>
            </a:r>
            <a:r>
              <a:rPr kumimoji="0" lang="uk-UA" altLang="uk-UA" sz="1000" b="0" i="0" u="none" strike="noStrike" cap="none" normalizeH="0" baseline="0" dirty="0" smtClean="0">
                <a:ln>
                  <a:noFill/>
                </a:ln>
                <a:solidFill>
                  <a:srgbClr val="33444C"/>
                </a:solidFill>
                <a:effectLst/>
                <a:latin typeface="Open Sans"/>
              </a:rPr>
              <a:t> </a:t>
            </a:r>
            <a:r>
              <a:rPr kumimoji="0" lang="uk-UA" altLang="uk-UA" sz="900" b="0" i="0" u="none" strike="noStrike" cap="none" normalizeH="0" baseline="0" dirty="0" err="1" smtClean="0">
                <a:ln>
                  <a:noFill/>
                </a:ln>
                <a:solidFill>
                  <a:srgbClr val="0C5176"/>
                </a:solidFill>
                <a:effectLst/>
                <a:latin typeface="Menlo"/>
              </a:rPr>
              <a:t>volumes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key</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mounts</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1" i="0" u="none" strike="noStrike" cap="none" normalizeH="0" baseline="0" dirty="0" err="1" smtClean="0">
                <a:ln>
                  <a:noFill/>
                </a:ln>
                <a:solidFill>
                  <a:srgbClr val="00B050"/>
                </a:solidFill>
                <a:effectLst/>
                <a:latin typeface="Open Sans"/>
              </a:rPr>
              <a:t>project</a:t>
            </a:r>
            <a:r>
              <a:rPr kumimoji="0" lang="uk-UA" altLang="uk-UA" sz="1000" b="1" i="0" u="none" strike="noStrike" cap="none" normalizeH="0" baseline="0" dirty="0" smtClean="0">
                <a:ln>
                  <a:noFill/>
                </a:ln>
                <a:solidFill>
                  <a:srgbClr val="00B050"/>
                </a:solidFill>
                <a:effectLst/>
                <a:latin typeface="Open Sans"/>
              </a:rPr>
              <a:t> </a:t>
            </a:r>
            <a:r>
              <a:rPr kumimoji="0" lang="uk-UA" altLang="uk-UA" sz="1000" b="1" i="0" u="none" strike="noStrike" cap="none" normalizeH="0" baseline="0" dirty="0" err="1" smtClean="0">
                <a:ln>
                  <a:noFill/>
                </a:ln>
                <a:solidFill>
                  <a:srgbClr val="00B050"/>
                </a:solidFill>
                <a:effectLst/>
                <a:latin typeface="Open Sans"/>
              </a:rPr>
              <a:t>directory</a:t>
            </a:r>
            <a:r>
              <a:rPr kumimoji="0" lang="uk-UA" altLang="uk-UA" sz="1000" b="1" i="0" u="none" strike="noStrike" cap="none" normalizeH="0" baseline="0" dirty="0" smtClean="0">
                <a:ln>
                  <a:noFill/>
                </a:ln>
                <a:solidFill>
                  <a:srgbClr val="00B050"/>
                </a:solidFill>
                <a:effectLst/>
                <a:latin typeface="Open Sans"/>
              </a:rPr>
              <a:t> </a:t>
            </a:r>
            <a:r>
              <a:rPr kumimoji="0" lang="uk-UA" altLang="uk-UA" sz="1000" b="0" i="0" u="none" strike="noStrike" cap="none" normalizeH="0" baseline="0" dirty="0" smtClean="0">
                <a:ln>
                  <a:noFill/>
                </a:ln>
                <a:solidFill>
                  <a:srgbClr val="33444C"/>
                </a:solidFill>
                <a:effectLst/>
                <a:latin typeface="Open Sans"/>
              </a:rPr>
              <a:t>(</a:t>
            </a:r>
            <a:r>
              <a:rPr kumimoji="0" lang="uk-UA" altLang="uk-UA" sz="1000" b="0" i="0" u="none" strike="noStrike" cap="none" normalizeH="0" baseline="0" dirty="0" err="1" smtClean="0">
                <a:ln>
                  <a:noFill/>
                </a:ln>
                <a:solidFill>
                  <a:srgbClr val="33444C"/>
                </a:solidFill>
                <a:effectLst/>
                <a:latin typeface="Open Sans"/>
              </a:rPr>
              <a:t>current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directory</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on</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host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to</a:t>
            </a:r>
            <a:r>
              <a:rPr kumimoji="0" lang="uk-UA" altLang="uk-UA" sz="1000" b="0" i="0" u="none" strike="noStrike" cap="none" normalizeH="0" baseline="0" dirty="0" smtClean="0">
                <a:ln>
                  <a:noFill/>
                </a:ln>
                <a:solidFill>
                  <a:srgbClr val="33444C"/>
                </a:solidFill>
                <a:effectLst/>
                <a:latin typeface="Open Sans"/>
              </a:rPr>
              <a:t> </a:t>
            </a:r>
            <a:r>
              <a:rPr kumimoji="0" lang="uk-UA" altLang="uk-UA" sz="900" b="1" i="0" u="none" strike="noStrike" cap="none" normalizeH="0" baseline="0" dirty="0" smtClean="0">
                <a:ln>
                  <a:noFill/>
                </a:ln>
                <a:solidFill>
                  <a:srgbClr val="0070C0"/>
                </a:solidFill>
                <a:effectLst/>
                <a:latin typeface="Menlo"/>
              </a:rPr>
              <a:t>/</a:t>
            </a:r>
            <a:r>
              <a:rPr kumimoji="0" lang="uk-UA" altLang="uk-UA" sz="900" b="1" i="0" u="none" strike="noStrike" cap="none" normalizeH="0" baseline="0" dirty="0" err="1" smtClean="0">
                <a:ln>
                  <a:noFill/>
                </a:ln>
                <a:solidFill>
                  <a:srgbClr val="0070C0"/>
                </a:solidFill>
                <a:effectLst/>
                <a:latin typeface="Menlo"/>
              </a:rPr>
              <a:t>code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inside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container</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allowing</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you</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to</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modify</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1" i="0" u="none" strike="noStrike" cap="none" normalizeH="0" baseline="0" dirty="0" err="1" smtClean="0">
                <a:ln>
                  <a:noFill/>
                </a:ln>
                <a:solidFill>
                  <a:srgbClr val="33444C"/>
                </a:solidFill>
                <a:effectLst/>
                <a:latin typeface="Open Sans"/>
              </a:rPr>
              <a:t>code</a:t>
            </a:r>
            <a:r>
              <a:rPr kumimoji="0" lang="uk-UA" altLang="uk-UA" sz="1000" b="1" i="0" u="none" strike="noStrike" cap="none" normalizeH="0" baseline="0" dirty="0" smtClean="0">
                <a:ln>
                  <a:noFill/>
                </a:ln>
                <a:solidFill>
                  <a:srgbClr val="33444C"/>
                </a:solidFill>
                <a:effectLst/>
                <a:latin typeface="Open Sans"/>
              </a:rPr>
              <a:t> </a:t>
            </a:r>
            <a:r>
              <a:rPr kumimoji="0" lang="uk-UA" altLang="uk-UA" sz="1000" b="1" i="0" u="none" strike="noStrike" cap="none" normalizeH="0" baseline="0" dirty="0" err="1" smtClean="0">
                <a:ln>
                  <a:noFill/>
                </a:ln>
                <a:solidFill>
                  <a:srgbClr val="33444C"/>
                </a:solidFill>
                <a:effectLst/>
                <a:latin typeface="Open Sans"/>
              </a:rPr>
              <a:t>on</a:t>
            </a:r>
            <a:r>
              <a:rPr kumimoji="0" lang="uk-UA" altLang="uk-UA" sz="1000" b="1" i="0" u="none" strike="noStrike" cap="none" normalizeH="0" baseline="0" dirty="0" smtClean="0">
                <a:ln>
                  <a:noFill/>
                </a:ln>
                <a:solidFill>
                  <a:srgbClr val="33444C"/>
                </a:solidFill>
                <a:effectLst/>
                <a:latin typeface="Open Sans"/>
              </a:rPr>
              <a:t> </a:t>
            </a:r>
            <a:r>
              <a:rPr kumimoji="0" lang="uk-UA" altLang="uk-UA" sz="1000" b="1" i="0" u="none" strike="noStrike" cap="none" normalizeH="0" baseline="0" dirty="0" err="1" smtClean="0">
                <a:ln>
                  <a:noFill/>
                </a:ln>
                <a:solidFill>
                  <a:srgbClr val="33444C"/>
                </a:solidFill>
                <a:effectLst/>
                <a:latin typeface="Open Sans"/>
              </a:rPr>
              <a:t>the</a:t>
            </a:r>
            <a:r>
              <a:rPr kumimoji="0" lang="uk-UA" altLang="uk-UA" sz="1000" b="1" i="0" u="none" strike="noStrike" cap="none" normalizeH="0" baseline="0" dirty="0" smtClean="0">
                <a:ln>
                  <a:noFill/>
                </a:ln>
                <a:solidFill>
                  <a:srgbClr val="33444C"/>
                </a:solidFill>
                <a:effectLst/>
                <a:latin typeface="Open Sans"/>
              </a:rPr>
              <a:t> </a:t>
            </a:r>
            <a:r>
              <a:rPr kumimoji="0" lang="uk-UA" altLang="uk-UA" sz="1000" b="1" i="0" u="none" strike="noStrike" cap="none" normalizeH="0" baseline="0" dirty="0" err="1" smtClean="0">
                <a:ln>
                  <a:noFill/>
                </a:ln>
                <a:solidFill>
                  <a:srgbClr val="33444C"/>
                </a:solidFill>
                <a:effectLst/>
                <a:latin typeface="Open Sans"/>
              </a:rPr>
              <a:t>fly</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without</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having</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to</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rebuild</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the</a:t>
            </a:r>
            <a:r>
              <a:rPr kumimoji="0" lang="uk-UA"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err="1" smtClean="0">
                <a:ln>
                  <a:noFill/>
                </a:ln>
                <a:solidFill>
                  <a:srgbClr val="33444C"/>
                </a:solidFill>
                <a:effectLst/>
                <a:latin typeface="Open Sans"/>
              </a:rPr>
              <a:t>image</a:t>
            </a:r>
            <a:r>
              <a:rPr kumimoji="0" lang="uk-UA" altLang="uk-UA" sz="1000" b="0" i="0" u="none" strike="noStrike" cap="none" normalizeH="0" baseline="0" dirty="0" smtClean="0">
                <a:ln>
                  <a:noFill/>
                </a:ln>
                <a:solidFill>
                  <a:srgbClr val="33444C"/>
                </a:solidFill>
                <a:effectLst/>
                <a:latin typeface="Open Sans"/>
              </a:rPr>
              <a:t>.</a:t>
            </a:r>
            <a:r>
              <a:rPr kumimoji="0" lang="en-US" altLang="uk-UA" sz="1000" b="0" i="0" u="none" strike="noStrike" cap="none" normalizeH="0" baseline="0" dirty="0" smtClean="0">
                <a:ln>
                  <a:noFill/>
                </a:ln>
                <a:solidFill>
                  <a:srgbClr val="33444C"/>
                </a:solidFill>
                <a:effectLst/>
                <a:latin typeface="Open Sans"/>
              </a:rPr>
              <a:t> </a:t>
            </a:r>
            <a:r>
              <a:rPr kumimoji="0" lang="uk-UA" altLang="uk-UA" sz="1000" b="0" i="0" u="none" strike="noStrike" cap="none" normalizeH="0" baseline="0" dirty="0" smtClean="0">
                <a:ln>
                  <a:noFill/>
                </a:ln>
                <a:solidFill>
                  <a:srgbClr val="33444C"/>
                </a:solidFill>
                <a:effectLst/>
                <a:latin typeface="Open Sans"/>
              </a:rPr>
              <a:t>Тепер</a:t>
            </a:r>
            <a:r>
              <a:rPr kumimoji="0" lang="uk-UA" altLang="uk-UA" sz="1000" b="0" i="0" u="none" strike="noStrike" cap="none" normalizeH="0" dirty="0" smtClean="0">
                <a:ln>
                  <a:noFill/>
                </a:ln>
                <a:solidFill>
                  <a:srgbClr val="33444C"/>
                </a:solidFill>
                <a:effectLst/>
                <a:latin typeface="Open Sans"/>
              </a:rPr>
              <a:t> якщо змінити </a:t>
            </a:r>
            <a:r>
              <a:rPr kumimoji="0" lang="uk-UA" altLang="uk-UA" sz="1000" b="0" i="0" u="none" strike="noStrike" cap="none" normalizeH="0" dirty="0" err="1" smtClean="0">
                <a:ln>
                  <a:noFill/>
                </a:ln>
                <a:solidFill>
                  <a:srgbClr val="33444C"/>
                </a:solidFill>
                <a:effectLst/>
                <a:latin typeface="Open Sans"/>
              </a:rPr>
              <a:t>шось</a:t>
            </a:r>
            <a:r>
              <a:rPr kumimoji="0" lang="uk-UA" altLang="uk-UA" sz="1000" b="0" i="0" u="none" strike="noStrike" cap="none" normalizeH="0" dirty="0" smtClean="0">
                <a:ln>
                  <a:noFill/>
                </a:ln>
                <a:solidFill>
                  <a:srgbClr val="33444C"/>
                </a:solidFill>
                <a:effectLst/>
                <a:latin typeface="Open Sans"/>
              </a:rPr>
              <a:t> в </a:t>
            </a:r>
            <a:r>
              <a:rPr kumimoji="0" lang="en-US" altLang="uk-UA" sz="1000" b="1" i="1" u="none" strike="noStrike" cap="none" normalizeH="0" dirty="0" smtClean="0">
                <a:ln>
                  <a:noFill/>
                </a:ln>
                <a:solidFill>
                  <a:srgbClr val="33444C"/>
                </a:solidFill>
                <a:effectLst/>
                <a:latin typeface="Open Sans"/>
              </a:rPr>
              <a:t>app.py</a:t>
            </a:r>
            <a:r>
              <a:rPr kumimoji="0" lang="en-US" altLang="uk-UA" sz="1000" b="0" i="0" u="none" strike="noStrike" cap="none" normalizeH="0" dirty="0" smtClean="0">
                <a:ln>
                  <a:noFill/>
                </a:ln>
                <a:solidFill>
                  <a:srgbClr val="33444C"/>
                </a:solidFill>
                <a:effectLst/>
                <a:latin typeface="Open Sans"/>
              </a:rPr>
              <a:t> </a:t>
            </a:r>
            <a:r>
              <a:rPr kumimoji="0" lang="uk-UA" altLang="uk-UA" sz="1000" b="0" i="0" u="none" strike="noStrike" cap="none" normalizeH="0" dirty="0" smtClean="0">
                <a:ln>
                  <a:noFill/>
                </a:ln>
                <a:solidFill>
                  <a:srgbClr val="33444C"/>
                </a:solidFill>
                <a:effectLst/>
                <a:latin typeface="Open Sans"/>
              </a:rPr>
              <a:t>то воно негайно відобразиться в браузері.</a:t>
            </a:r>
            <a:r>
              <a:rPr kumimoji="0" lang="uk-UA" altLang="uk-UA" sz="900" b="0" i="0" u="none" strike="noStrike" cap="none" normalizeH="0" baseline="0" dirty="0" smtClean="0">
                <a:ln>
                  <a:noFill/>
                </a:ln>
                <a:solidFill>
                  <a:schemeClr val="tx1"/>
                </a:solidFill>
                <a:effectLst/>
              </a:rPr>
              <a:t> </a:t>
            </a:r>
            <a:endParaRPr kumimoji="0" lang="uk-UA" altLang="uk-UA" sz="1800" b="0" i="0" u="none" strike="noStrike" cap="none" normalizeH="0" baseline="0" dirty="0" smtClean="0">
              <a:ln>
                <a:noFill/>
              </a:ln>
              <a:solidFill>
                <a:schemeClr val="tx1"/>
              </a:solidFill>
              <a:effectLst/>
              <a:latin typeface="Arial" panose="020B0604020202020204" pitchFamily="34" charset="0"/>
            </a:endParaRPr>
          </a:p>
        </p:txBody>
      </p:sp>
      <p:pic>
        <p:nvPicPr>
          <p:cNvPr id="22" name="Рисунок 21"/>
          <p:cNvPicPr>
            <a:picLocks noChangeAspect="1"/>
          </p:cNvPicPr>
          <p:nvPr/>
        </p:nvPicPr>
        <p:blipFill>
          <a:blip r:embed="rId6"/>
          <a:stretch>
            <a:fillRect/>
          </a:stretch>
        </p:blipFill>
        <p:spPr>
          <a:xfrm>
            <a:off x="325358" y="2454429"/>
            <a:ext cx="1981200" cy="1838325"/>
          </a:xfrm>
          <a:prstGeom prst="rect">
            <a:avLst/>
          </a:prstGeom>
        </p:spPr>
      </p:pic>
      <p:sp>
        <p:nvSpPr>
          <p:cNvPr id="23" name="Прямоугольник 22"/>
          <p:cNvSpPr/>
          <p:nvPr/>
        </p:nvSpPr>
        <p:spPr>
          <a:xfrm>
            <a:off x="702526" y="3557239"/>
            <a:ext cx="758285" cy="367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cxnSp>
        <p:nvCxnSpPr>
          <p:cNvPr id="25" name="Прямая со стрелкой 24"/>
          <p:cNvCxnSpPr/>
          <p:nvPr/>
        </p:nvCxnSpPr>
        <p:spPr>
          <a:xfrm flipH="1">
            <a:off x="1315958" y="2554223"/>
            <a:ext cx="1764054" cy="100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Прямоугольник 31"/>
          <p:cNvSpPr/>
          <p:nvPr/>
        </p:nvSpPr>
        <p:spPr>
          <a:xfrm>
            <a:off x="908825" y="3741234"/>
            <a:ext cx="67047" cy="18399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3" name="Прямоугольник 32"/>
          <p:cNvSpPr/>
          <p:nvPr/>
        </p:nvSpPr>
        <p:spPr>
          <a:xfrm>
            <a:off x="1045029" y="3725866"/>
            <a:ext cx="392730" cy="18399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4" name="Прямоугольник 33"/>
          <p:cNvSpPr/>
          <p:nvPr/>
        </p:nvSpPr>
        <p:spPr>
          <a:xfrm>
            <a:off x="2919990" y="3135161"/>
            <a:ext cx="5044971" cy="369332"/>
          </a:xfrm>
          <a:prstGeom prst="rect">
            <a:avLst/>
          </a:prstGeom>
        </p:spPr>
        <p:txBody>
          <a:bodyPr wrap="none">
            <a:spAutoFit/>
          </a:bodyPr>
          <a:lstStyle/>
          <a:p>
            <a:r>
              <a:rPr lang="en-US" dirty="0">
                <a:solidFill>
                  <a:srgbClr val="33444C"/>
                </a:solidFill>
                <a:latin typeface="Geomanist Book"/>
              </a:rPr>
              <a:t>Step 6: Re-build and run the app with Compose</a:t>
            </a:r>
            <a:endParaRPr lang="en-US" b="0" i="0" dirty="0">
              <a:solidFill>
                <a:srgbClr val="33444C"/>
              </a:solidFill>
              <a:effectLst/>
              <a:latin typeface="Geomanist Book"/>
            </a:endParaRPr>
          </a:p>
        </p:txBody>
      </p:sp>
      <p:pic>
        <p:nvPicPr>
          <p:cNvPr id="35" name="Рисунок 34"/>
          <p:cNvPicPr>
            <a:picLocks noChangeAspect="1"/>
          </p:cNvPicPr>
          <p:nvPr/>
        </p:nvPicPr>
        <p:blipFill>
          <a:blip r:embed="rId7"/>
          <a:stretch>
            <a:fillRect/>
          </a:stretch>
        </p:blipFill>
        <p:spPr>
          <a:xfrm>
            <a:off x="2919990" y="3518563"/>
            <a:ext cx="4791075" cy="1647825"/>
          </a:xfrm>
          <a:prstGeom prst="rect">
            <a:avLst/>
          </a:prstGeom>
        </p:spPr>
      </p:pic>
      <p:pic>
        <p:nvPicPr>
          <p:cNvPr id="36" name="Рисунок 35"/>
          <p:cNvPicPr>
            <a:picLocks noChangeAspect="1"/>
          </p:cNvPicPr>
          <p:nvPr/>
        </p:nvPicPr>
        <p:blipFill>
          <a:blip r:embed="rId8"/>
          <a:stretch>
            <a:fillRect/>
          </a:stretch>
        </p:blipFill>
        <p:spPr>
          <a:xfrm>
            <a:off x="179348" y="5055527"/>
            <a:ext cx="4771056" cy="1695573"/>
          </a:xfrm>
          <a:prstGeom prst="rect">
            <a:avLst/>
          </a:prstGeom>
        </p:spPr>
      </p:pic>
      <p:sp>
        <p:nvSpPr>
          <p:cNvPr id="37" name="Прямоугольник 36"/>
          <p:cNvSpPr/>
          <p:nvPr/>
        </p:nvSpPr>
        <p:spPr>
          <a:xfrm>
            <a:off x="1554480" y="5055527"/>
            <a:ext cx="175237" cy="2708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8" name="TextBox 37"/>
          <p:cNvSpPr txBox="1"/>
          <p:nvPr/>
        </p:nvSpPr>
        <p:spPr>
          <a:xfrm>
            <a:off x="1862254" y="5094203"/>
            <a:ext cx="6180666" cy="369332"/>
          </a:xfrm>
          <a:prstGeom prst="rect">
            <a:avLst/>
          </a:prstGeom>
          <a:noFill/>
        </p:spPr>
        <p:txBody>
          <a:bodyPr wrap="none" rtlCol="0">
            <a:spAutoFit/>
          </a:bodyPr>
          <a:lstStyle/>
          <a:p>
            <a:r>
              <a:rPr lang="uk-UA" dirty="0" smtClean="0"/>
              <a:t>Для запуску в </a:t>
            </a:r>
            <a:r>
              <a:rPr lang="en-US" dirty="0" smtClean="0"/>
              <a:t>background(</a:t>
            </a:r>
            <a:r>
              <a:rPr lang="ru-RU" dirty="0" err="1" smtClean="0"/>
              <a:t>фоновий</a:t>
            </a:r>
            <a:r>
              <a:rPr lang="ru-RU" dirty="0" smtClean="0"/>
              <a:t> режим «</a:t>
            </a:r>
            <a:r>
              <a:rPr lang="en-US" dirty="0" smtClean="0"/>
              <a:t>detached mode</a:t>
            </a:r>
            <a:r>
              <a:rPr lang="ru-RU" dirty="0" smtClean="0"/>
              <a:t>»</a:t>
            </a:r>
            <a:r>
              <a:rPr lang="en-US" dirty="0" smtClean="0"/>
              <a:t>)</a:t>
            </a:r>
            <a:endParaRPr lang="uk-UA" dirty="0"/>
          </a:p>
        </p:txBody>
      </p:sp>
      <p:pic>
        <p:nvPicPr>
          <p:cNvPr id="39" name="Рисунок 38"/>
          <p:cNvPicPr>
            <a:picLocks noChangeAspect="1"/>
          </p:cNvPicPr>
          <p:nvPr/>
        </p:nvPicPr>
        <p:blipFill>
          <a:blip r:embed="rId9"/>
          <a:stretch>
            <a:fillRect/>
          </a:stretch>
        </p:blipFill>
        <p:spPr>
          <a:xfrm>
            <a:off x="9022697" y="3366163"/>
            <a:ext cx="2009775" cy="304800"/>
          </a:xfrm>
          <a:prstGeom prst="rect">
            <a:avLst/>
          </a:prstGeom>
        </p:spPr>
      </p:pic>
      <p:pic>
        <p:nvPicPr>
          <p:cNvPr id="40" name="Рисунок 39"/>
          <p:cNvPicPr>
            <a:picLocks noChangeAspect="1"/>
          </p:cNvPicPr>
          <p:nvPr/>
        </p:nvPicPr>
        <p:blipFill>
          <a:blip r:embed="rId10"/>
          <a:stretch>
            <a:fillRect/>
          </a:stretch>
        </p:blipFill>
        <p:spPr>
          <a:xfrm>
            <a:off x="9265584" y="4315375"/>
            <a:ext cx="1524000" cy="276225"/>
          </a:xfrm>
          <a:prstGeom prst="rect">
            <a:avLst/>
          </a:prstGeom>
        </p:spPr>
      </p:pic>
      <p:pic>
        <p:nvPicPr>
          <p:cNvPr id="41" name="Рисунок 40"/>
          <p:cNvPicPr>
            <a:picLocks noChangeAspect="1"/>
          </p:cNvPicPr>
          <p:nvPr/>
        </p:nvPicPr>
        <p:blipFill>
          <a:blip r:embed="rId11"/>
          <a:stretch>
            <a:fillRect/>
          </a:stretch>
        </p:blipFill>
        <p:spPr>
          <a:xfrm>
            <a:off x="5138737" y="5502211"/>
            <a:ext cx="1685925" cy="295275"/>
          </a:xfrm>
          <a:prstGeom prst="rect">
            <a:avLst/>
          </a:prstGeom>
        </p:spPr>
      </p:pic>
      <p:pic>
        <p:nvPicPr>
          <p:cNvPr id="42" name="Рисунок 41"/>
          <p:cNvPicPr>
            <a:picLocks noChangeAspect="1"/>
          </p:cNvPicPr>
          <p:nvPr/>
        </p:nvPicPr>
        <p:blipFill>
          <a:blip r:embed="rId12"/>
          <a:stretch>
            <a:fillRect/>
          </a:stretch>
        </p:blipFill>
        <p:spPr>
          <a:xfrm>
            <a:off x="9143047" y="6435264"/>
            <a:ext cx="2333625" cy="276225"/>
          </a:xfrm>
          <a:prstGeom prst="rect">
            <a:avLst/>
          </a:prstGeom>
        </p:spPr>
      </p:pic>
      <p:sp>
        <p:nvSpPr>
          <p:cNvPr id="43" name="Прямоугольник 42"/>
          <p:cNvSpPr/>
          <p:nvPr/>
        </p:nvSpPr>
        <p:spPr>
          <a:xfrm>
            <a:off x="10171670" y="3433864"/>
            <a:ext cx="325756" cy="16863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4" name="TextBox 43"/>
          <p:cNvSpPr txBox="1"/>
          <p:nvPr/>
        </p:nvSpPr>
        <p:spPr>
          <a:xfrm>
            <a:off x="8526780" y="2554223"/>
            <a:ext cx="184731" cy="369332"/>
          </a:xfrm>
          <a:prstGeom prst="rect">
            <a:avLst/>
          </a:prstGeom>
          <a:noFill/>
        </p:spPr>
        <p:txBody>
          <a:bodyPr wrap="none" rtlCol="0">
            <a:spAutoFit/>
          </a:bodyPr>
          <a:lstStyle/>
          <a:p>
            <a:endParaRPr lang="uk-UA" dirty="0"/>
          </a:p>
        </p:txBody>
      </p:sp>
      <p:sp>
        <p:nvSpPr>
          <p:cNvPr id="45" name="TextBox 44"/>
          <p:cNvSpPr txBox="1"/>
          <p:nvPr/>
        </p:nvSpPr>
        <p:spPr>
          <a:xfrm>
            <a:off x="9014089" y="5821326"/>
            <a:ext cx="3024187" cy="646331"/>
          </a:xfrm>
          <a:prstGeom prst="rect">
            <a:avLst/>
          </a:prstGeom>
          <a:noFill/>
        </p:spPr>
        <p:txBody>
          <a:bodyPr wrap="square" rtlCol="0">
            <a:spAutoFit/>
          </a:bodyPr>
          <a:lstStyle/>
          <a:p>
            <a:r>
              <a:rPr lang="ru-RU" dirty="0" err="1" smtClean="0"/>
              <a:t>Повн</a:t>
            </a:r>
            <a:r>
              <a:rPr lang="uk-UA" dirty="0" err="1" smtClean="0"/>
              <a:t>істю</a:t>
            </a:r>
            <a:r>
              <a:rPr lang="uk-UA" dirty="0" smtClean="0"/>
              <a:t> видаляє контейнер і всі дані про </a:t>
            </a:r>
            <a:r>
              <a:rPr lang="en-US" dirty="0" smtClean="0"/>
              <a:t>volume</a:t>
            </a:r>
            <a:endParaRPr lang="uk-UA" dirty="0"/>
          </a:p>
        </p:txBody>
      </p:sp>
      <p:sp>
        <p:nvSpPr>
          <p:cNvPr id="46" name="TextBox 45"/>
          <p:cNvSpPr txBox="1"/>
          <p:nvPr/>
        </p:nvSpPr>
        <p:spPr>
          <a:xfrm>
            <a:off x="8762601" y="2476684"/>
            <a:ext cx="2873536" cy="923330"/>
          </a:xfrm>
          <a:prstGeom prst="rect">
            <a:avLst/>
          </a:prstGeom>
          <a:noFill/>
        </p:spPr>
        <p:txBody>
          <a:bodyPr wrap="square" rtlCol="0">
            <a:spAutoFit/>
          </a:bodyPr>
          <a:lstStyle/>
          <a:p>
            <a:r>
              <a:rPr lang="uk-UA" dirty="0" smtClean="0"/>
              <a:t>Запускає команди(відобразити </a:t>
            </a:r>
            <a:r>
              <a:rPr lang="en-US" dirty="0" smtClean="0"/>
              <a:t>environment variables</a:t>
            </a:r>
            <a:r>
              <a:rPr lang="uk-UA" dirty="0" smtClean="0"/>
              <a:t>)</a:t>
            </a:r>
            <a:endParaRPr lang="uk-UA" dirty="0"/>
          </a:p>
        </p:txBody>
      </p:sp>
      <p:sp>
        <p:nvSpPr>
          <p:cNvPr id="47" name="Прямоугольник 46"/>
          <p:cNvSpPr/>
          <p:nvPr/>
        </p:nvSpPr>
        <p:spPr>
          <a:xfrm>
            <a:off x="8322409" y="3968615"/>
            <a:ext cx="3313728" cy="369332"/>
          </a:xfrm>
          <a:prstGeom prst="rect">
            <a:avLst/>
          </a:prstGeom>
        </p:spPr>
        <p:txBody>
          <a:bodyPr wrap="none">
            <a:spAutoFit/>
          </a:bodyPr>
          <a:lstStyle/>
          <a:p>
            <a:r>
              <a:rPr lang="en-US" dirty="0">
                <a:solidFill>
                  <a:srgbClr val="33444C"/>
                </a:solidFill>
                <a:latin typeface="Open Sans"/>
              </a:rPr>
              <a:t>see other available commands</a:t>
            </a:r>
            <a:endParaRPr lang="uk-UA" dirty="0"/>
          </a:p>
        </p:txBody>
      </p:sp>
      <p:cxnSp>
        <p:nvCxnSpPr>
          <p:cNvPr id="49" name="Прямая со стрелкой 48"/>
          <p:cNvCxnSpPr>
            <a:endCxn id="41" idx="1"/>
          </p:cNvCxnSpPr>
          <p:nvPr/>
        </p:nvCxnSpPr>
        <p:spPr>
          <a:xfrm>
            <a:off x="1862254" y="5278869"/>
            <a:ext cx="3276483" cy="37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035705" y="5762330"/>
            <a:ext cx="2194319" cy="369332"/>
          </a:xfrm>
          <a:prstGeom prst="rect">
            <a:avLst/>
          </a:prstGeom>
          <a:noFill/>
        </p:spPr>
        <p:txBody>
          <a:bodyPr wrap="none" rtlCol="0">
            <a:spAutoFit/>
          </a:bodyPr>
          <a:lstStyle/>
          <a:p>
            <a:r>
              <a:rPr lang="uk-UA" dirty="0" smtClean="0"/>
              <a:t>Зупиняє контейнери</a:t>
            </a:r>
            <a:endParaRPr lang="uk-UA" dirty="0"/>
          </a:p>
        </p:txBody>
      </p:sp>
    </p:spTree>
    <p:extLst>
      <p:ext uri="{BB962C8B-B14F-4D97-AF65-F5344CB8AC3E}">
        <p14:creationId xmlns:p14="http://schemas.microsoft.com/office/powerpoint/2010/main" val="3930905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my_them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_theme" id="{5BA5182A-0513-450A-9728-15B10406A36C}" vid="{1720C93F-70F6-4220-9F5C-C79CEEE1E4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2694</TotalTime>
  <Words>1969</Words>
  <Application>Microsoft Office PowerPoint</Application>
  <PresentationFormat>Широкоэкранный</PresentationFormat>
  <Paragraphs>228</Paragraphs>
  <Slides>26</Slides>
  <Notes>2</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26</vt:i4>
      </vt:variant>
    </vt:vector>
  </HeadingPairs>
  <TitlesOfParts>
    <vt:vector size="38" baseType="lpstr">
      <vt:lpstr>Arial</vt:lpstr>
      <vt:lpstr>Arial</vt:lpstr>
      <vt:lpstr>Calibri</vt:lpstr>
      <vt:lpstr>Calibri Light</vt:lpstr>
      <vt:lpstr>Consolas</vt:lpstr>
      <vt:lpstr>Garamond</vt:lpstr>
      <vt:lpstr>Geomanist Book</vt:lpstr>
      <vt:lpstr>Helvetica Neue</vt:lpstr>
      <vt:lpstr>Linux Libertine</vt:lpstr>
      <vt:lpstr>Menlo</vt:lpstr>
      <vt:lpstr>Open Sans</vt:lpstr>
      <vt:lpstr>my_theme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izhykoleh18@gmail.com</dc:creator>
  <cp:lastModifiedBy>izhykoleh18@gmail.com</cp:lastModifiedBy>
  <cp:revision>136</cp:revision>
  <dcterms:created xsi:type="dcterms:W3CDTF">2018-01-28T15:30:26Z</dcterms:created>
  <dcterms:modified xsi:type="dcterms:W3CDTF">2018-04-17T08:46:01Z</dcterms:modified>
</cp:coreProperties>
</file>